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2" r:id="rId5"/>
    <p:sldMasterId id="2147483664" r:id="rId6"/>
  </p:sldMasterIdLst>
  <p:notesMasterIdLst>
    <p:notesMasterId r:id="rId29"/>
  </p:notesMasterIdLst>
  <p:sldIdLst>
    <p:sldId id="256" r:id="rId7"/>
    <p:sldId id="472" r:id="rId8"/>
    <p:sldId id="483" r:id="rId9"/>
    <p:sldId id="473" r:id="rId10"/>
    <p:sldId id="471" r:id="rId11"/>
    <p:sldId id="475" r:id="rId12"/>
    <p:sldId id="476" r:id="rId13"/>
    <p:sldId id="495" r:id="rId14"/>
    <p:sldId id="487" r:id="rId15"/>
    <p:sldId id="494" r:id="rId16"/>
    <p:sldId id="480" r:id="rId17"/>
    <p:sldId id="479" r:id="rId18"/>
    <p:sldId id="492" r:id="rId19"/>
    <p:sldId id="482" r:id="rId20"/>
    <p:sldId id="1206" r:id="rId21"/>
    <p:sldId id="485" r:id="rId22"/>
    <p:sldId id="467" r:id="rId23"/>
    <p:sldId id="468" r:id="rId24"/>
    <p:sldId id="469" r:id="rId25"/>
    <p:sldId id="470" r:id="rId26"/>
    <p:sldId id="463" r:id="rId27"/>
    <p:sldId id="4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41A3"/>
    <a:srgbClr val="0C6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EE1FF-1A66-4B28-8703-A348EDE0C43D}" v="11" dt="2022-03-07T21:02:4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58093" autoAdjust="0"/>
  </p:normalViewPr>
  <p:slideViewPr>
    <p:cSldViewPr snapToGrid="0" snapToObjects="1">
      <p:cViewPr varScale="1">
        <p:scale>
          <a:sx n="38" d="100"/>
          <a:sy n="38" d="100"/>
        </p:scale>
        <p:origin x="1436"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82D21-248A-4540-8C04-DD37A66F09D4}" type="datetimeFigureOut">
              <a:rPr lang="en-US" smtClean="0"/>
              <a:t>3/7/2022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D200D-B877-4CEA-AEE6-67AF5B445DA5}" type="slidenum">
              <a:rPr lang="en-US" smtClean="0"/>
              <a:t>‹#›</a:t>
            </a:fld>
            <a:endParaRPr lang="en-US"/>
          </a:p>
        </p:txBody>
      </p:sp>
    </p:spTree>
    <p:extLst>
      <p:ext uri="{BB962C8B-B14F-4D97-AF65-F5344CB8AC3E}">
        <p14:creationId xmlns:p14="http://schemas.microsoft.com/office/powerpoint/2010/main" val="62979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1</a:t>
            </a:fld>
            <a:endParaRPr lang="en-US"/>
          </a:p>
        </p:txBody>
      </p:sp>
    </p:spTree>
    <p:extLst>
      <p:ext uri="{BB962C8B-B14F-4D97-AF65-F5344CB8AC3E}">
        <p14:creationId xmlns:p14="http://schemas.microsoft.com/office/powerpoint/2010/main" val="32980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 this effort ag economist compared non-native to native forage; weight gains across the board; WLFW hosted UT Center for Native Grasslands &amp; NBCI – deeper dive into forage economics;1000 participants in 3 weeks for recent training! See landscapepartnership.org/learning network.</a:t>
            </a:r>
          </a:p>
        </p:txBody>
      </p:sp>
      <p:sp>
        <p:nvSpPr>
          <p:cNvPr id="4" name="Slide Number Placeholder 3"/>
          <p:cNvSpPr>
            <a:spLocks noGrp="1"/>
          </p:cNvSpPr>
          <p:nvPr>
            <p:ph type="sldNum" sz="quarter" idx="5"/>
          </p:nvPr>
        </p:nvSpPr>
        <p:spPr/>
        <p:txBody>
          <a:bodyPr/>
          <a:lstStyle/>
          <a:p>
            <a:fld id="{271D200D-B877-4CEA-AEE6-67AF5B445DA5}" type="slidenum">
              <a:rPr lang="en-US" smtClean="0"/>
              <a:t>10</a:t>
            </a:fld>
            <a:endParaRPr lang="en-US"/>
          </a:p>
        </p:txBody>
      </p:sp>
    </p:spTree>
    <p:extLst>
      <p:ext uri="{BB962C8B-B14F-4D97-AF65-F5344CB8AC3E}">
        <p14:creationId xmlns:p14="http://schemas.microsoft.com/office/powerpoint/2010/main" val="198730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NEW – ANTICIPATED economic, wildlife and landscape resiliency outcomes based on survey of experts in ag economics, forestry, grazing, and other specialists. Revenue enhancements for producers will range from improving access to carbon markets to improving timber and herd values, to wildlife outcomes.</a:t>
            </a:r>
          </a:p>
        </p:txBody>
      </p:sp>
      <p:sp>
        <p:nvSpPr>
          <p:cNvPr id="4" name="Slide Number Placeholder 3"/>
          <p:cNvSpPr>
            <a:spLocks noGrp="1"/>
          </p:cNvSpPr>
          <p:nvPr>
            <p:ph type="sldNum" sz="quarter" idx="5"/>
          </p:nvPr>
        </p:nvSpPr>
        <p:spPr/>
        <p:txBody>
          <a:bodyPr/>
          <a:lstStyle/>
          <a:p>
            <a:fld id="{271D200D-B877-4CEA-AEE6-67AF5B445DA5}" type="slidenum">
              <a:rPr lang="en-US" smtClean="0"/>
              <a:t>11</a:t>
            </a:fld>
            <a:endParaRPr lang="en-US"/>
          </a:p>
        </p:txBody>
      </p:sp>
    </p:spTree>
    <p:extLst>
      <p:ext uri="{BB962C8B-B14F-4D97-AF65-F5344CB8AC3E}">
        <p14:creationId xmlns:p14="http://schemas.microsoft.com/office/powerpoint/2010/main" val="3812381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practices implemented within this framework will help producers reduce economic risks from drought to wildfire, and more!</a:t>
            </a:r>
          </a:p>
        </p:txBody>
      </p:sp>
      <p:sp>
        <p:nvSpPr>
          <p:cNvPr id="4" name="Slide Number Placeholder 3"/>
          <p:cNvSpPr>
            <a:spLocks noGrp="1"/>
          </p:cNvSpPr>
          <p:nvPr>
            <p:ph type="sldNum" sz="quarter" idx="5"/>
          </p:nvPr>
        </p:nvSpPr>
        <p:spPr/>
        <p:txBody>
          <a:bodyPr/>
          <a:lstStyle/>
          <a:p>
            <a:fld id="{271D200D-B877-4CEA-AEE6-67AF5B445DA5}" type="slidenum">
              <a:rPr lang="en-US" smtClean="0"/>
              <a:t>12</a:t>
            </a:fld>
            <a:endParaRPr lang="en-US"/>
          </a:p>
        </p:txBody>
      </p:sp>
    </p:spTree>
    <p:extLst>
      <p:ext uri="{BB962C8B-B14F-4D97-AF65-F5344CB8AC3E}">
        <p14:creationId xmlns:p14="http://schemas.microsoft.com/office/powerpoint/2010/main" val="421979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practices that mitigate GHG across 3 land use groups = site-specific metrics to measure GHG mitigation contributed by this framework; NRCS will produce a second list for CPs that address climate adaptation needs.</a:t>
            </a:r>
          </a:p>
        </p:txBody>
      </p:sp>
      <p:sp>
        <p:nvSpPr>
          <p:cNvPr id="4" name="Slide Number Placeholder 3"/>
          <p:cNvSpPr>
            <a:spLocks noGrp="1"/>
          </p:cNvSpPr>
          <p:nvPr>
            <p:ph type="sldNum" sz="quarter" idx="5"/>
          </p:nvPr>
        </p:nvSpPr>
        <p:spPr/>
        <p:txBody>
          <a:bodyPr/>
          <a:lstStyle/>
          <a:p>
            <a:fld id="{271D200D-B877-4CEA-AEE6-67AF5B445DA5}" type="slidenum">
              <a:rPr lang="en-US" smtClean="0"/>
              <a:t>13</a:t>
            </a:fld>
            <a:endParaRPr lang="en-US"/>
          </a:p>
        </p:txBody>
      </p:sp>
    </p:spTree>
    <p:extLst>
      <p:ext uri="{BB962C8B-B14F-4D97-AF65-F5344CB8AC3E}">
        <p14:creationId xmlns:p14="http://schemas.microsoft.com/office/powerpoint/2010/main" val="299091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Northern bobwhite habitat needs will be met, and this will have cascading effects for other wildlife – all in the name of a popular game bird. For example, in FY22 WLFW expenditures for the monarch butterfly multiplied by 7 times within the boundaries of the NOBO framework!</a:t>
            </a:r>
          </a:p>
        </p:txBody>
      </p:sp>
      <p:sp>
        <p:nvSpPr>
          <p:cNvPr id="4" name="Slide Number Placeholder 3"/>
          <p:cNvSpPr>
            <a:spLocks noGrp="1"/>
          </p:cNvSpPr>
          <p:nvPr>
            <p:ph type="sldNum" sz="quarter" idx="5"/>
          </p:nvPr>
        </p:nvSpPr>
        <p:spPr/>
        <p:txBody>
          <a:bodyPr/>
          <a:lstStyle/>
          <a:p>
            <a:fld id="{271D200D-B877-4CEA-AEE6-67AF5B445DA5}" type="slidenum">
              <a:rPr lang="en-US" smtClean="0"/>
              <a:t>14</a:t>
            </a:fld>
            <a:endParaRPr lang="en-US"/>
          </a:p>
        </p:txBody>
      </p:sp>
    </p:spTree>
    <p:extLst>
      <p:ext uri="{BB962C8B-B14F-4D97-AF65-F5344CB8AC3E}">
        <p14:creationId xmlns:p14="http://schemas.microsoft.com/office/powerpoint/2010/main" val="428352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WLFW plans to coordinate with FWS and state wildlife agencies to identify grassland and savanna species that occur within the priority areas and could benefit from conservation practices; these co-benefits will be examined in outcomes assessments.</a:t>
            </a:r>
          </a:p>
        </p:txBody>
      </p:sp>
      <p:sp>
        <p:nvSpPr>
          <p:cNvPr id="4" name="Slide Number Placeholder 3"/>
          <p:cNvSpPr>
            <a:spLocks noGrp="1"/>
          </p:cNvSpPr>
          <p:nvPr>
            <p:ph type="sldNum" sz="quarter" idx="5"/>
          </p:nvPr>
        </p:nvSpPr>
        <p:spPr/>
        <p:txBody>
          <a:bodyPr/>
          <a:lstStyle/>
          <a:p>
            <a:fld id="{271D200D-B877-4CEA-AEE6-67AF5B445DA5}" type="slidenum">
              <a:rPr lang="en-US" smtClean="0"/>
              <a:t>15</a:t>
            </a:fld>
            <a:endParaRPr lang="en-US"/>
          </a:p>
        </p:txBody>
      </p:sp>
    </p:spTree>
    <p:extLst>
      <p:ext uri="{BB962C8B-B14F-4D97-AF65-F5344CB8AC3E}">
        <p14:creationId xmlns:p14="http://schemas.microsoft.com/office/powerpoint/2010/main" val="3368402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assessment survey to 24 NRCS state offices, plus partners; only NRCS was allowed to provide feedback on staffing needs</a:t>
            </a:r>
          </a:p>
        </p:txBody>
      </p:sp>
      <p:sp>
        <p:nvSpPr>
          <p:cNvPr id="4" name="Slide Number Placeholder 3"/>
          <p:cNvSpPr>
            <a:spLocks noGrp="1"/>
          </p:cNvSpPr>
          <p:nvPr>
            <p:ph type="sldNum" sz="quarter" idx="5"/>
          </p:nvPr>
        </p:nvSpPr>
        <p:spPr/>
        <p:txBody>
          <a:bodyPr/>
          <a:lstStyle/>
          <a:p>
            <a:fld id="{271D200D-B877-4CEA-AEE6-67AF5B445DA5}" type="slidenum">
              <a:rPr lang="en-US" smtClean="0"/>
              <a:t>16</a:t>
            </a:fld>
            <a:endParaRPr lang="en-US"/>
          </a:p>
        </p:txBody>
      </p:sp>
    </p:spTree>
    <p:extLst>
      <p:ext uri="{BB962C8B-B14F-4D97-AF65-F5344CB8AC3E}">
        <p14:creationId xmlns:p14="http://schemas.microsoft.com/office/powerpoint/2010/main" val="1530026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1D200D-B877-4CEA-AEE6-67AF5B445D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76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19</a:t>
            </a:fld>
            <a:endParaRPr lang="en-US"/>
          </a:p>
        </p:txBody>
      </p:sp>
    </p:spTree>
    <p:extLst>
      <p:ext uri="{BB962C8B-B14F-4D97-AF65-F5344CB8AC3E}">
        <p14:creationId xmlns:p14="http://schemas.microsoft.com/office/powerpoint/2010/main" val="50923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20</a:t>
            </a:fld>
            <a:endParaRPr lang="en-US"/>
          </a:p>
        </p:txBody>
      </p:sp>
    </p:spTree>
    <p:extLst>
      <p:ext uri="{BB962C8B-B14F-4D97-AF65-F5344CB8AC3E}">
        <p14:creationId xmlns:p14="http://schemas.microsoft.com/office/powerpoint/2010/main" val="285273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2</a:t>
            </a:fld>
            <a:endParaRPr lang="en-US"/>
          </a:p>
        </p:txBody>
      </p:sp>
    </p:spTree>
    <p:extLst>
      <p:ext uri="{BB962C8B-B14F-4D97-AF65-F5344CB8AC3E}">
        <p14:creationId xmlns:p14="http://schemas.microsoft.com/office/powerpoint/2010/main" val="1360140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21</a:t>
            </a:fld>
            <a:endParaRPr lang="en-US"/>
          </a:p>
        </p:txBody>
      </p:sp>
    </p:spTree>
    <p:extLst>
      <p:ext uri="{BB962C8B-B14F-4D97-AF65-F5344CB8AC3E}">
        <p14:creationId xmlns:p14="http://schemas.microsoft.com/office/powerpoint/2010/main" val="338975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3</a:t>
            </a:fld>
            <a:endParaRPr lang="en-US"/>
          </a:p>
        </p:txBody>
      </p:sp>
    </p:spTree>
    <p:extLst>
      <p:ext uri="{BB962C8B-B14F-4D97-AF65-F5344CB8AC3E}">
        <p14:creationId xmlns:p14="http://schemas.microsoft.com/office/powerpoint/2010/main" val="22031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Posted FEB 2021</a:t>
            </a:r>
          </a:p>
        </p:txBody>
      </p:sp>
      <p:sp>
        <p:nvSpPr>
          <p:cNvPr id="4" name="Slide Number Placeholder 3"/>
          <p:cNvSpPr>
            <a:spLocks noGrp="1"/>
          </p:cNvSpPr>
          <p:nvPr>
            <p:ph type="sldNum" sz="quarter" idx="5"/>
          </p:nvPr>
        </p:nvSpPr>
        <p:spPr/>
        <p:txBody>
          <a:bodyPr/>
          <a:lstStyle/>
          <a:p>
            <a:fld id="{271D200D-B877-4CEA-AEE6-67AF5B445DA5}" type="slidenum">
              <a:rPr lang="en-US" smtClean="0"/>
              <a:t>4</a:t>
            </a:fld>
            <a:endParaRPr lang="en-US"/>
          </a:p>
        </p:txBody>
      </p:sp>
    </p:spTree>
    <p:extLst>
      <p:ext uri="{BB962C8B-B14F-4D97-AF65-F5344CB8AC3E}">
        <p14:creationId xmlns:p14="http://schemas.microsoft.com/office/powerpoint/2010/main" val="416984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opting IN/OUT; OK joined in 2022!</a:t>
            </a:r>
          </a:p>
        </p:txBody>
      </p:sp>
      <p:sp>
        <p:nvSpPr>
          <p:cNvPr id="4" name="Slide Number Placeholder 3"/>
          <p:cNvSpPr>
            <a:spLocks noGrp="1"/>
          </p:cNvSpPr>
          <p:nvPr>
            <p:ph type="sldNum" sz="quarter" idx="5"/>
          </p:nvPr>
        </p:nvSpPr>
        <p:spPr/>
        <p:txBody>
          <a:bodyPr/>
          <a:lstStyle/>
          <a:p>
            <a:fld id="{271D200D-B877-4CEA-AEE6-67AF5B445DA5}" type="slidenum">
              <a:rPr lang="en-US" smtClean="0"/>
              <a:t>5</a:t>
            </a:fld>
            <a:endParaRPr lang="en-US"/>
          </a:p>
        </p:txBody>
      </p:sp>
    </p:spTree>
    <p:extLst>
      <p:ext uri="{BB962C8B-B14F-4D97-AF65-F5344CB8AC3E}">
        <p14:creationId xmlns:p14="http://schemas.microsoft.com/office/powerpoint/2010/main" val="64243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project boundary for the framework; some states have priority areas identified within larger boundaries.</a:t>
            </a:r>
          </a:p>
        </p:txBody>
      </p:sp>
      <p:sp>
        <p:nvSpPr>
          <p:cNvPr id="4" name="Slide Number Placeholder 3"/>
          <p:cNvSpPr>
            <a:spLocks noGrp="1"/>
          </p:cNvSpPr>
          <p:nvPr>
            <p:ph type="sldNum" sz="quarter" idx="5"/>
          </p:nvPr>
        </p:nvSpPr>
        <p:spPr/>
        <p:txBody>
          <a:bodyPr/>
          <a:lstStyle/>
          <a:p>
            <a:fld id="{271D200D-B877-4CEA-AEE6-67AF5B445DA5}" type="slidenum">
              <a:rPr lang="en-US" smtClean="0"/>
              <a:t>6</a:t>
            </a:fld>
            <a:endParaRPr lang="en-US"/>
          </a:p>
        </p:txBody>
      </p:sp>
    </p:spTree>
    <p:extLst>
      <p:ext uri="{BB962C8B-B14F-4D97-AF65-F5344CB8AC3E}">
        <p14:creationId xmlns:p14="http://schemas.microsoft.com/office/powerpoint/2010/main" val="8503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10 CPs selected nationally; these vary significantly by region and those pie charts are presented in the framework document. For example, prescribed burning is #1 in the SE.</a:t>
            </a:r>
          </a:p>
        </p:txBody>
      </p:sp>
      <p:sp>
        <p:nvSpPr>
          <p:cNvPr id="4" name="Slide Number Placeholder 3"/>
          <p:cNvSpPr>
            <a:spLocks noGrp="1"/>
          </p:cNvSpPr>
          <p:nvPr>
            <p:ph type="sldNum" sz="quarter" idx="5"/>
          </p:nvPr>
        </p:nvSpPr>
        <p:spPr/>
        <p:txBody>
          <a:bodyPr/>
          <a:lstStyle/>
          <a:p>
            <a:fld id="{271D200D-B877-4CEA-AEE6-67AF5B445DA5}" type="slidenum">
              <a:rPr lang="en-US" smtClean="0"/>
              <a:t>7</a:t>
            </a:fld>
            <a:endParaRPr lang="en-US"/>
          </a:p>
        </p:txBody>
      </p:sp>
    </p:spTree>
    <p:extLst>
      <p:ext uri="{BB962C8B-B14F-4D97-AF65-F5344CB8AC3E}">
        <p14:creationId xmlns:p14="http://schemas.microsoft.com/office/powerpoint/2010/main" val="21233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D200D-B877-4CEA-AEE6-67AF5B445DA5}" type="slidenum">
              <a:rPr lang="en-US" smtClean="0"/>
              <a:t>8</a:t>
            </a:fld>
            <a:endParaRPr lang="en-US"/>
          </a:p>
        </p:txBody>
      </p:sp>
    </p:spTree>
    <p:extLst>
      <p:ext uri="{BB962C8B-B14F-4D97-AF65-F5344CB8AC3E}">
        <p14:creationId xmlns:p14="http://schemas.microsoft.com/office/powerpoint/2010/main" val="221168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concentration of livestock producers </a:t>
            </a:r>
          </a:p>
          <a:p>
            <a:r>
              <a:rPr lang="en-US" dirty="0"/>
              <a:t>Work to develop alternative native forage to address summer slump</a:t>
            </a:r>
          </a:p>
          <a:p>
            <a:r>
              <a:rPr lang="en-US" dirty="0"/>
              <a:t>TX warmer temps/more frequent and severe droughts = NWSGs are gaining more attention.</a:t>
            </a:r>
          </a:p>
        </p:txBody>
      </p:sp>
      <p:sp>
        <p:nvSpPr>
          <p:cNvPr id="4" name="Slide Number Placeholder 3"/>
          <p:cNvSpPr>
            <a:spLocks noGrp="1"/>
          </p:cNvSpPr>
          <p:nvPr>
            <p:ph type="sldNum" sz="quarter" idx="5"/>
          </p:nvPr>
        </p:nvSpPr>
        <p:spPr/>
        <p:txBody>
          <a:bodyPr/>
          <a:lstStyle/>
          <a:p>
            <a:fld id="{271D200D-B877-4CEA-AEE6-67AF5B445DA5}" type="slidenum">
              <a:rPr lang="en-US" smtClean="0"/>
              <a:t>9</a:t>
            </a:fld>
            <a:endParaRPr lang="en-US"/>
          </a:p>
        </p:txBody>
      </p:sp>
    </p:spTree>
    <p:extLst>
      <p:ext uri="{BB962C8B-B14F-4D97-AF65-F5344CB8AC3E}">
        <p14:creationId xmlns:p14="http://schemas.microsoft.com/office/powerpoint/2010/main" val="185632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5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5"/>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95699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5BBA4-2FB7-E041-9F77-F485B959AB87}"/>
              </a:ext>
            </a:extLst>
          </p:cNvPr>
          <p:cNvSpPr>
            <a:spLocks noGrp="1"/>
          </p:cNvSpPr>
          <p:nvPr>
            <p:ph type="title" hasCustomPrompt="1"/>
          </p:nvPr>
        </p:nvSpPr>
        <p:spPr>
          <a:xfrm>
            <a:off x="128587" y="808038"/>
            <a:ext cx="7543801" cy="770731"/>
          </a:xfrm>
          <a:prstGeom prst="rect">
            <a:avLst/>
          </a:prstGeom>
        </p:spPr>
        <p:txBody>
          <a:bodyPr/>
          <a:lstStyle>
            <a:lvl1pPr>
              <a:defRPr sz="4000" b="1" i="0">
                <a:solidFill>
                  <a:srgbClr val="0C6C55"/>
                </a:solidFill>
                <a:latin typeface="Arial" panose="020B0604020202020204" pitchFamily="34" charset="0"/>
                <a:cs typeface="Arial" panose="020B0604020202020204" pitchFamily="34" charset="0"/>
              </a:defRPr>
            </a:lvl1pPr>
          </a:lstStyle>
          <a:p>
            <a:r>
              <a:rPr lang="en-US" dirty="0"/>
              <a:t>Title of Slide</a:t>
            </a:r>
          </a:p>
        </p:txBody>
      </p:sp>
    </p:spTree>
    <p:extLst>
      <p:ext uri="{BB962C8B-B14F-4D97-AF65-F5344CB8AC3E}">
        <p14:creationId xmlns:p14="http://schemas.microsoft.com/office/powerpoint/2010/main" val="2021482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53D2ED-7B18-F24E-9594-69354461AB72}"/>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8265073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a:stretch>
            <a:fillRect/>
          </a:stretch>
        </p:blipFill>
        <p:spPr>
          <a:xfrm>
            <a:off x="5572760" y="6355080"/>
            <a:ext cx="3454400" cy="381000"/>
          </a:xfrm>
          <a:prstGeom prst="rect">
            <a:avLst/>
          </a:prstGeom>
        </p:spPr>
      </p:pic>
    </p:spTree>
    <p:extLst>
      <p:ext uri="{BB962C8B-B14F-4D97-AF65-F5344CB8AC3E}">
        <p14:creationId xmlns:p14="http://schemas.microsoft.com/office/powerpoint/2010/main" val="56965625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8117706"/>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jfif"/><Relationship Id="rId13" Type="http://schemas.openxmlformats.org/officeDocument/2006/relationships/image" Target="../media/image37.png"/><Relationship Id="rId3" Type="http://schemas.openxmlformats.org/officeDocument/2006/relationships/image" Target="../media/image27.jfif"/><Relationship Id="rId7" Type="http://schemas.openxmlformats.org/officeDocument/2006/relationships/image" Target="../media/image31.jfif"/><Relationship Id="rId12"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jfif"/><Relationship Id="rId11" Type="http://schemas.openxmlformats.org/officeDocument/2006/relationships/image" Target="../media/image35.jfif"/><Relationship Id="rId5" Type="http://schemas.openxmlformats.org/officeDocument/2006/relationships/image" Target="../media/image29.png"/><Relationship Id="rId10" Type="http://schemas.openxmlformats.org/officeDocument/2006/relationships/image" Target="../media/image34.jfif"/><Relationship Id="rId4" Type="http://schemas.openxmlformats.org/officeDocument/2006/relationships/image" Target="../media/image28.jpg"/><Relationship Id="rId9" Type="http://schemas.openxmlformats.org/officeDocument/2006/relationships/image" Target="../media/image33.jfif"/></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B6A3-DFEB-2D45-A5BB-C36E006E2636}"/>
              </a:ext>
            </a:extLst>
          </p:cNvPr>
          <p:cNvSpPr>
            <a:spLocks noGrp="1"/>
          </p:cNvSpPr>
          <p:nvPr>
            <p:ph type="ctrTitle" idx="4294967295"/>
          </p:nvPr>
        </p:nvSpPr>
        <p:spPr>
          <a:xfrm>
            <a:off x="213160" y="5724843"/>
            <a:ext cx="8907780" cy="675957"/>
          </a:xfrm>
          <a:prstGeom prst="rect">
            <a:avLst/>
          </a:prstGeom>
        </p:spPr>
        <p:txBody>
          <a:bodyPr/>
          <a:lstStyle/>
          <a:p>
            <a:r>
              <a:rPr lang="en-US" sz="32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Northern Bobwhite, Grasslands &amp; Savannas Framework</a:t>
            </a:r>
          </a:p>
        </p:txBody>
      </p:sp>
      <p:sp>
        <p:nvSpPr>
          <p:cNvPr id="9" name="Rectangle 8">
            <a:extLst>
              <a:ext uri="{FF2B5EF4-FFF2-40B4-BE49-F238E27FC236}">
                <a16:creationId xmlns:a16="http://schemas.microsoft.com/office/drawing/2014/main" id="{B32CB4AC-CCD9-4E49-9E08-2C7232B72049}"/>
              </a:ext>
            </a:extLst>
          </p:cNvPr>
          <p:cNvSpPr/>
          <p:nvPr/>
        </p:nvSpPr>
        <p:spPr>
          <a:xfrm>
            <a:off x="5644324" y="1645587"/>
            <a:ext cx="3499676" cy="954107"/>
          </a:xfrm>
          <a:prstGeom prst="rect">
            <a:avLst/>
          </a:prstGeom>
        </p:spPr>
        <p:txBody>
          <a:bodyPr wrap="none">
            <a:spAutoFit/>
          </a:bodyPr>
          <a:lstStyle/>
          <a:p>
            <a:r>
              <a:rPr lang="en-US" sz="28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Bridgett Costanzo</a:t>
            </a:r>
          </a:p>
          <a:p>
            <a:r>
              <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Working Lands for Wildlife</a:t>
            </a:r>
          </a:p>
          <a:p>
            <a:r>
              <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Coordinator- Northern Bobwhite</a:t>
            </a:r>
            <a:endParaRPr lang="en-US" sz="1400" dirty="0"/>
          </a:p>
        </p:txBody>
      </p:sp>
      <p:pic>
        <p:nvPicPr>
          <p:cNvPr id="5" name="Picture 4" descr="A large group of buffalos grazing&#10;&#10;Description automatically generated with low confidence">
            <a:extLst>
              <a:ext uri="{FF2B5EF4-FFF2-40B4-BE49-F238E27FC236}">
                <a16:creationId xmlns:a16="http://schemas.microsoft.com/office/drawing/2014/main" id="{029A80EA-61F7-4EDF-AC28-8543FACA98F8}"/>
              </a:ext>
            </a:extLst>
          </p:cNvPr>
          <p:cNvPicPr>
            <a:picLocks noChangeAspect="1"/>
          </p:cNvPicPr>
          <p:nvPr/>
        </p:nvPicPr>
        <p:blipFill>
          <a:blip r:embed="rId3"/>
          <a:stretch>
            <a:fillRect/>
          </a:stretch>
        </p:blipFill>
        <p:spPr>
          <a:xfrm>
            <a:off x="0" y="1784387"/>
            <a:ext cx="5384800" cy="3395254"/>
          </a:xfrm>
          <a:prstGeom prst="rect">
            <a:avLst/>
          </a:prstGeom>
        </p:spPr>
      </p:pic>
      <p:pic>
        <p:nvPicPr>
          <p:cNvPr id="4" name="Picture 3" descr="A grassy area with trees in it&#10;&#10;Description automatically generated with medium confidence">
            <a:extLst>
              <a:ext uri="{FF2B5EF4-FFF2-40B4-BE49-F238E27FC236}">
                <a16:creationId xmlns:a16="http://schemas.microsoft.com/office/drawing/2014/main" id="{4746D5B5-5C99-44F2-B6D4-7006A0B06C19}"/>
              </a:ext>
            </a:extLst>
          </p:cNvPr>
          <p:cNvPicPr>
            <a:picLocks noChangeAspect="1"/>
          </p:cNvPicPr>
          <p:nvPr/>
        </p:nvPicPr>
        <p:blipFill>
          <a:blip r:embed="rId4"/>
          <a:stretch>
            <a:fillRect/>
          </a:stretch>
        </p:blipFill>
        <p:spPr>
          <a:xfrm>
            <a:off x="5644324" y="2743200"/>
            <a:ext cx="3466257" cy="2469213"/>
          </a:xfrm>
          <a:prstGeom prst="rect">
            <a:avLst/>
          </a:prstGeom>
        </p:spPr>
      </p:pic>
    </p:spTree>
    <p:extLst>
      <p:ext uri="{BB962C8B-B14F-4D97-AF65-F5344CB8AC3E}">
        <p14:creationId xmlns:p14="http://schemas.microsoft.com/office/powerpoint/2010/main" val="315360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E4BB93-4E27-48EE-9905-3EFB61F10A2F}"/>
              </a:ext>
            </a:extLst>
          </p:cNvPr>
          <p:cNvPicPr>
            <a:picLocks noChangeAspect="1"/>
          </p:cNvPicPr>
          <p:nvPr/>
        </p:nvPicPr>
        <p:blipFill>
          <a:blip r:embed="rId3"/>
          <a:stretch>
            <a:fillRect/>
          </a:stretch>
        </p:blipFill>
        <p:spPr>
          <a:xfrm>
            <a:off x="0" y="1100666"/>
            <a:ext cx="9163321" cy="5038194"/>
          </a:xfrm>
          <a:prstGeom prst="rect">
            <a:avLst/>
          </a:prstGeom>
        </p:spPr>
      </p:pic>
      <p:sp>
        <p:nvSpPr>
          <p:cNvPr id="3" name="TextBox 2">
            <a:extLst>
              <a:ext uri="{FF2B5EF4-FFF2-40B4-BE49-F238E27FC236}">
                <a16:creationId xmlns:a16="http://schemas.microsoft.com/office/drawing/2014/main" id="{36F0DC04-7BA8-4709-8467-F944F0EE1B0B}"/>
              </a:ext>
            </a:extLst>
          </p:cNvPr>
          <p:cNvSpPr txBox="1"/>
          <p:nvPr/>
        </p:nvSpPr>
        <p:spPr>
          <a:xfrm>
            <a:off x="4572000" y="1302434"/>
            <a:ext cx="3368230" cy="646331"/>
          </a:xfrm>
          <a:prstGeom prst="rect">
            <a:avLst/>
          </a:prstGeom>
          <a:noFill/>
        </p:spPr>
        <p:txBody>
          <a:bodyPr wrap="none" rtlCol="0">
            <a:spAutoFit/>
          </a:bodyPr>
          <a:lstStyle/>
          <a:p>
            <a:r>
              <a:rPr lang="en-US" sz="3600" b="1" dirty="0">
                <a:solidFill>
                  <a:schemeClr val="accent2">
                    <a:lumMod val="50000"/>
                  </a:schemeClr>
                </a:solidFill>
                <a:latin typeface="Abadi" panose="020B0604020104020204" pitchFamily="34" charset="0"/>
              </a:rPr>
              <a:t>S2S + TRAINING</a:t>
            </a:r>
          </a:p>
        </p:txBody>
      </p:sp>
    </p:spTree>
    <p:extLst>
      <p:ext uri="{BB962C8B-B14F-4D97-AF65-F5344CB8AC3E}">
        <p14:creationId xmlns:p14="http://schemas.microsoft.com/office/powerpoint/2010/main" val="3458887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D17E3-D1D1-42C0-BB7C-B3DCD9E0DB2D}"/>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kern="1200" dirty="0">
                <a:solidFill>
                  <a:srgbClr val="FFFF00"/>
                </a:solidFill>
                <a:latin typeface="+mj-lt"/>
                <a:ea typeface="+mj-ea"/>
                <a:cs typeface="+mj-cs"/>
              </a:rPr>
              <a:t>NEW:</a:t>
            </a:r>
            <a:r>
              <a:rPr lang="en-US" kern="1200" dirty="0">
                <a:solidFill>
                  <a:schemeClr val="bg1"/>
                </a:solidFill>
                <a:latin typeface="+mj-lt"/>
                <a:ea typeface="+mj-ea"/>
                <a:cs typeface="+mj-cs"/>
              </a:rPr>
              <a:t>  OUTCOMES ANTICIPATED</a:t>
            </a:r>
          </a:p>
        </p:txBody>
      </p:sp>
      <p:pic>
        <p:nvPicPr>
          <p:cNvPr id="6" name="Picture 5" descr="Table&#10;&#10;Description automatically generated with medium confidence">
            <a:extLst>
              <a:ext uri="{FF2B5EF4-FFF2-40B4-BE49-F238E27FC236}">
                <a16:creationId xmlns:a16="http://schemas.microsoft.com/office/drawing/2014/main" id="{2CCE4E23-2E3E-4C91-88C5-A0EB84A0BC34}"/>
              </a:ext>
            </a:extLst>
          </p:cNvPr>
          <p:cNvPicPr>
            <a:picLocks noChangeAspect="1"/>
          </p:cNvPicPr>
          <p:nvPr/>
        </p:nvPicPr>
        <p:blipFill>
          <a:blip r:embed="rId3"/>
          <a:stretch>
            <a:fillRect/>
          </a:stretch>
        </p:blipFill>
        <p:spPr>
          <a:xfrm>
            <a:off x="482600" y="1684498"/>
            <a:ext cx="8178799" cy="4375657"/>
          </a:xfrm>
          <a:prstGeom prst="rect">
            <a:avLst/>
          </a:prstGeom>
        </p:spPr>
      </p:pic>
      <p:sp>
        <p:nvSpPr>
          <p:cNvPr id="7" name="Oval 6">
            <a:extLst>
              <a:ext uri="{FF2B5EF4-FFF2-40B4-BE49-F238E27FC236}">
                <a16:creationId xmlns:a16="http://schemas.microsoft.com/office/drawing/2014/main" id="{40CDDFC3-F871-4733-9B51-33A4427D2160}"/>
              </a:ext>
            </a:extLst>
          </p:cNvPr>
          <p:cNvSpPr/>
          <p:nvPr/>
        </p:nvSpPr>
        <p:spPr>
          <a:xfrm>
            <a:off x="3031066" y="1862667"/>
            <a:ext cx="914400" cy="13716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3AB5B0C-0F09-4A59-B816-04B4670948AE}"/>
              </a:ext>
            </a:extLst>
          </p:cNvPr>
          <p:cNvPicPr>
            <a:picLocks noChangeAspect="1"/>
          </p:cNvPicPr>
          <p:nvPr/>
        </p:nvPicPr>
        <p:blipFill>
          <a:blip r:embed="rId4"/>
          <a:stretch>
            <a:fillRect/>
          </a:stretch>
        </p:blipFill>
        <p:spPr>
          <a:xfrm>
            <a:off x="6316133" y="1684498"/>
            <a:ext cx="2509459" cy="1744502"/>
          </a:xfrm>
          <a:prstGeom prst="rect">
            <a:avLst/>
          </a:prstGeom>
          <a:ln w="15875">
            <a:solidFill>
              <a:srgbClr val="FF0000"/>
            </a:solidFill>
          </a:ln>
        </p:spPr>
      </p:pic>
    </p:spTree>
    <p:extLst>
      <p:ext uri="{BB962C8B-B14F-4D97-AF65-F5344CB8AC3E}">
        <p14:creationId xmlns:p14="http://schemas.microsoft.com/office/powerpoint/2010/main" val="382678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92602-9EE7-4341-9E05-99E8C4A3BDC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OUTCOMES ANTICIPATED</a:t>
            </a:r>
          </a:p>
        </p:txBody>
      </p:sp>
      <p:pic>
        <p:nvPicPr>
          <p:cNvPr id="6" name="Picture 5" descr="Scatter chart&#10;&#10;Description automatically generated">
            <a:extLst>
              <a:ext uri="{FF2B5EF4-FFF2-40B4-BE49-F238E27FC236}">
                <a16:creationId xmlns:a16="http://schemas.microsoft.com/office/drawing/2014/main" id="{E2B337AA-475E-4513-AD82-1F0D336DF35A}"/>
              </a:ext>
            </a:extLst>
          </p:cNvPr>
          <p:cNvPicPr>
            <a:picLocks noChangeAspect="1"/>
          </p:cNvPicPr>
          <p:nvPr/>
        </p:nvPicPr>
        <p:blipFill>
          <a:blip r:embed="rId3"/>
          <a:stretch>
            <a:fillRect/>
          </a:stretch>
        </p:blipFill>
        <p:spPr>
          <a:xfrm>
            <a:off x="52305" y="1574799"/>
            <a:ext cx="9091695" cy="4770805"/>
          </a:xfrm>
          <a:prstGeom prst="rect">
            <a:avLst/>
          </a:prstGeom>
        </p:spPr>
      </p:pic>
      <p:pic>
        <p:nvPicPr>
          <p:cNvPr id="3" name="Picture 2">
            <a:extLst>
              <a:ext uri="{FF2B5EF4-FFF2-40B4-BE49-F238E27FC236}">
                <a16:creationId xmlns:a16="http://schemas.microsoft.com/office/drawing/2014/main" id="{0DB847CC-59F9-4F1B-9910-79BE0846D47E}"/>
              </a:ext>
            </a:extLst>
          </p:cNvPr>
          <p:cNvPicPr>
            <a:picLocks noChangeAspect="1"/>
          </p:cNvPicPr>
          <p:nvPr/>
        </p:nvPicPr>
        <p:blipFill>
          <a:blip r:embed="rId4"/>
          <a:stretch>
            <a:fillRect/>
          </a:stretch>
        </p:blipFill>
        <p:spPr>
          <a:xfrm>
            <a:off x="2201334" y="1811535"/>
            <a:ext cx="948266" cy="1398393"/>
          </a:xfrm>
          <a:prstGeom prst="rect">
            <a:avLst/>
          </a:prstGeom>
        </p:spPr>
      </p:pic>
      <p:pic>
        <p:nvPicPr>
          <p:cNvPr id="4" name="Picture 3">
            <a:extLst>
              <a:ext uri="{FF2B5EF4-FFF2-40B4-BE49-F238E27FC236}">
                <a16:creationId xmlns:a16="http://schemas.microsoft.com/office/drawing/2014/main" id="{5FE0AFD0-826E-4376-8F14-4A77658D327E}"/>
              </a:ext>
            </a:extLst>
          </p:cNvPr>
          <p:cNvPicPr>
            <a:picLocks noChangeAspect="1"/>
          </p:cNvPicPr>
          <p:nvPr/>
        </p:nvPicPr>
        <p:blipFill>
          <a:blip r:embed="rId4"/>
          <a:stretch>
            <a:fillRect/>
          </a:stretch>
        </p:blipFill>
        <p:spPr>
          <a:xfrm>
            <a:off x="8343966" y="1789437"/>
            <a:ext cx="963251" cy="1420491"/>
          </a:xfrm>
          <a:prstGeom prst="rect">
            <a:avLst/>
          </a:prstGeom>
        </p:spPr>
      </p:pic>
    </p:spTree>
    <p:extLst>
      <p:ext uri="{BB962C8B-B14F-4D97-AF65-F5344CB8AC3E}">
        <p14:creationId xmlns:p14="http://schemas.microsoft.com/office/powerpoint/2010/main" val="189809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41A3"/>
        </a:solidFill>
        <a:effectLst/>
      </p:bgPr>
    </p:bg>
    <p:spTree>
      <p:nvGrpSpPr>
        <p:cNvPr id="1" name=""/>
        <p:cNvGrpSpPr/>
        <p:nvPr/>
      </p:nvGrpSpPr>
      <p:grpSpPr>
        <a:xfrm>
          <a:off x="0" y="0"/>
          <a:ext cx="0" cy="0"/>
          <a:chOff x="0" y="0"/>
          <a:chExt cx="0" cy="0"/>
        </a:xfrm>
      </p:grpSpPr>
      <p:pic>
        <p:nvPicPr>
          <p:cNvPr id="4" name="Picture 3" descr="Diagram, venn diagram&#10;&#10;Description automatically generated">
            <a:extLst>
              <a:ext uri="{FF2B5EF4-FFF2-40B4-BE49-F238E27FC236}">
                <a16:creationId xmlns:a16="http://schemas.microsoft.com/office/drawing/2014/main" id="{FB225C67-B6D0-4605-8DF0-2240A68EB7BE}"/>
              </a:ext>
            </a:extLst>
          </p:cNvPr>
          <p:cNvPicPr>
            <a:picLocks noChangeAspect="1"/>
          </p:cNvPicPr>
          <p:nvPr/>
        </p:nvPicPr>
        <p:blipFill>
          <a:blip r:embed="rId3"/>
          <a:stretch>
            <a:fillRect/>
          </a:stretch>
        </p:blipFill>
        <p:spPr>
          <a:xfrm>
            <a:off x="2624541" y="-48682"/>
            <a:ext cx="6714131" cy="6764866"/>
          </a:xfrm>
          <a:prstGeom prst="rect">
            <a:avLst/>
          </a:prstGeom>
        </p:spPr>
      </p:pic>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4A495-9AA1-4B8D-82A0-1EF2C6E46D0B}"/>
              </a:ext>
            </a:extLst>
          </p:cNvPr>
          <p:cNvSpPr>
            <a:spLocks noGrp="1"/>
          </p:cNvSpPr>
          <p:nvPr>
            <p:ph type="title"/>
          </p:nvPr>
        </p:nvSpPr>
        <p:spPr>
          <a:xfrm>
            <a:off x="118873" y="1967266"/>
            <a:ext cx="2624328" cy="2547257"/>
          </a:xfrm>
          <a:noFill/>
        </p:spPr>
        <p:txBody>
          <a:bodyPr vert="horz" lIns="91440" tIns="45720" rIns="91440" bIns="45720" rtlCol="0" anchor="ctr">
            <a:normAutofit/>
          </a:bodyPr>
          <a:lstStyle/>
          <a:p>
            <a:pPr algn="ctr"/>
            <a:r>
              <a:rPr lang="en-US" sz="3200" dirty="0">
                <a:solidFill>
                  <a:srgbClr val="FFFFFF"/>
                </a:solidFill>
                <a:latin typeface="Abadi" panose="020B0604020104020204" pitchFamily="34" charset="0"/>
                <a:cs typeface="+mj-cs"/>
              </a:rPr>
              <a:t>OUTCOMES</a:t>
            </a:r>
            <a:br>
              <a:rPr lang="en-US" sz="3200" dirty="0">
                <a:solidFill>
                  <a:srgbClr val="FFFFFF"/>
                </a:solidFill>
                <a:latin typeface="Abadi" panose="020B0604020104020204" pitchFamily="34" charset="0"/>
                <a:cs typeface="+mj-cs"/>
              </a:rPr>
            </a:br>
            <a:r>
              <a:rPr lang="en-US" sz="3200" dirty="0">
                <a:solidFill>
                  <a:srgbClr val="FFFFFF"/>
                </a:solidFill>
                <a:latin typeface="Abadi" panose="020B0604020104020204" pitchFamily="34" charset="0"/>
                <a:cs typeface="+mj-cs"/>
              </a:rPr>
              <a:t>ANTICIPATED</a:t>
            </a:r>
            <a:endParaRPr lang="en-US" sz="3200" kern="1200" dirty="0">
              <a:solidFill>
                <a:srgbClr val="FFFFFF"/>
              </a:solidFill>
              <a:latin typeface="Abadi" panose="020B0604020104020204" pitchFamily="34" charset="0"/>
              <a:cs typeface="+mj-cs"/>
            </a:endParaRPr>
          </a:p>
        </p:txBody>
      </p:sp>
      <p:sp>
        <p:nvSpPr>
          <p:cNvPr id="3" name="Rectangle: Rounded Corners 2">
            <a:extLst>
              <a:ext uri="{FF2B5EF4-FFF2-40B4-BE49-F238E27FC236}">
                <a16:creationId xmlns:a16="http://schemas.microsoft.com/office/drawing/2014/main" id="{BED55E65-56B4-43CD-B18F-F71FE437CC8C}"/>
              </a:ext>
            </a:extLst>
          </p:cNvPr>
          <p:cNvSpPr/>
          <p:nvPr/>
        </p:nvSpPr>
        <p:spPr>
          <a:xfrm>
            <a:off x="2980267" y="888610"/>
            <a:ext cx="1693333" cy="13708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0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5F375564-B7D3-425E-8C27-C7DEE2A3D4D6}"/>
              </a:ext>
            </a:extLst>
          </p:cNvPr>
          <p:cNvPicPr>
            <a:picLocks noChangeAspect="1"/>
          </p:cNvPicPr>
          <p:nvPr/>
        </p:nvPicPr>
        <p:blipFill>
          <a:blip r:embed="rId3"/>
          <a:stretch>
            <a:fillRect/>
          </a:stretch>
        </p:blipFill>
        <p:spPr>
          <a:xfrm>
            <a:off x="482600" y="1909415"/>
            <a:ext cx="8178799" cy="3925823"/>
          </a:xfrm>
          <a:prstGeom prst="rect">
            <a:avLst/>
          </a:prstGeom>
        </p:spPr>
      </p:pic>
      <p:sp>
        <p:nvSpPr>
          <p:cNvPr id="2" name="Title 1">
            <a:extLst>
              <a:ext uri="{FF2B5EF4-FFF2-40B4-BE49-F238E27FC236}">
                <a16:creationId xmlns:a16="http://schemas.microsoft.com/office/drawing/2014/main" id="{1C383521-9ED1-4B49-B3E8-801E254A3EB6}"/>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OUTCOMES ANTICIPATED</a:t>
            </a:r>
          </a:p>
        </p:txBody>
      </p:sp>
      <p:pic>
        <p:nvPicPr>
          <p:cNvPr id="4" name="Picture 3">
            <a:extLst>
              <a:ext uri="{FF2B5EF4-FFF2-40B4-BE49-F238E27FC236}">
                <a16:creationId xmlns:a16="http://schemas.microsoft.com/office/drawing/2014/main" id="{1066CC90-26B4-4C5C-896B-6D76A95F17E9}"/>
              </a:ext>
            </a:extLst>
          </p:cNvPr>
          <p:cNvPicPr>
            <a:picLocks noChangeAspect="1"/>
          </p:cNvPicPr>
          <p:nvPr/>
        </p:nvPicPr>
        <p:blipFill>
          <a:blip r:embed="rId4"/>
          <a:stretch>
            <a:fillRect/>
          </a:stretch>
        </p:blipFill>
        <p:spPr>
          <a:xfrm>
            <a:off x="3916774" y="5886566"/>
            <a:ext cx="655225" cy="655933"/>
          </a:xfrm>
          <a:prstGeom prst="rect">
            <a:avLst/>
          </a:prstGeom>
        </p:spPr>
      </p:pic>
      <p:pic>
        <p:nvPicPr>
          <p:cNvPr id="6" name="Picture 5">
            <a:extLst>
              <a:ext uri="{FF2B5EF4-FFF2-40B4-BE49-F238E27FC236}">
                <a16:creationId xmlns:a16="http://schemas.microsoft.com/office/drawing/2014/main" id="{F436FE6C-9BA1-478B-A43B-B2AE864BD47B}"/>
              </a:ext>
            </a:extLst>
          </p:cNvPr>
          <p:cNvPicPr>
            <a:picLocks noChangeAspect="1"/>
          </p:cNvPicPr>
          <p:nvPr/>
        </p:nvPicPr>
        <p:blipFill>
          <a:blip r:embed="rId5"/>
          <a:stretch>
            <a:fillRect/>
          </a:stretch>
        </p:blipFill>
        <p:spPr>
          <a:xfrm>
            <a:off x="5261834" y="5890170"/>
            <a:ext cx="652329" cy="652329"/>
          </a:xfrm>
          <a:prstGeom prst="rect">
            <a:avLst/>
          </a:prstGeom>
        </p:spPr>
      </p:pic>
      <p:pic>
        <p:nvPicPr>
          <p:cNvPr id="7" name="Picture 6">
            <a:extLst>
              <a:ext uri="{FF2B5EF4-FFF2-40B4-BE49-F238E27FC236}">
                <a16:creationId xmlns:a16="http://schemas.microsoft.com/office/drawing/2014/main" id="{02C8166E-F318-4E85-BE76-F55E314F0394}"/>
              </a:ext>
            </a:extLst>
          </p:cNvPr>
          <p:cNvPicPr>
            <a:picLocks noChangeAspect="1"/>
          </p:cNvPicPr>
          <p:nvPr/>
        </p:nvPicPr>
        <p:blipFill>
          <a:blip r:embed="rId5"/>
          <a:stretch>
            <a:fillRect/>
          </a:stretch>
        </p:blipFill>
        <p:spPr>
          <a:xfrm>
            <a:off x="6497968" y="5860637"/>
            <a:ext cx="652329" cy="652329"/>
          </a:xfrm>
          <a:prstGeom prst="rect">
            <a:avLst/>
          </a:prstGeom>
        </p:spPr>
      </p:pic>
      <p:pic>
        <p:nvPicPr>
          <p:cNvPr id="8" name="Picture 7">
            <a:extLst>
              <a:ext uri="{FF2B5EF4-FFF2-40B4-BE49-F238E27FC236}">
                <a16:creationId xmlns:a16="http://schemas.microsoft.com/office/drawing/2014/main" id="{39C2FCD3-DF62-4452-A4E7-95F48CE677D8}"/>
              </a:ext>
            </a:extLst>
          </p:cNvPr>
          <p:cNvPicPr>
            <a:picLocks noChangeAspect="1"/>
          </p:cNvPicPr>
          <p:nvPr/>
        </p:nvPicPr>
        <p:blipFill>
          <a:blip r:embed="rId5"/>
          <a:stretch>
            <a:fillRect/>
          </a:stretch>
        </p:blipFill>
        <p:spPr>
          <a:xfrm>
            <a:off x="7734102" y="5880083"/>
            <a:ext cx="652329" cy="652329"/>
          </a:xfrm>
          <a:prstGeom prst="rect">
            <a:avLst/>
          </a:prstGeom>
        </p:spPr>
      </p:pic>
    </p:spTree>
    <p:extLst>
      <p:ext uri="{BB962C8B-B14F-4D97-AF65-F5344CB8AC3E}">
        <p14:creationId xmlns:p14="http://schemas.microsoft.com/office/powerpoint/2010/main" val="176744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frog on the ground&#10;&#10;Description automatically generated with low confidence">
            <a:extLst>
              <a:ext uri="{FF2B5EF4-FFF2-40B4-BE49-F238E27FC236}">
                <a16:creationId xmlns:a16="http://schemas.microsoft.com/office/drawing/2014/main" id="{B9C5E5DA-0A0B-4B28-86D2-98D74DC0EC12}"/>
              </a:ext>
            </a:extLst>
          </p:cNvPr>
          <p:cNvPicPr>
            <a:picLocks noChangeAspect="1"/>
          </p:cNvPicPr>
          <p:nvPr/>
        </p:nvPicPr>
        <p:blipFill>
          <a:blip r:embed="rId3"/>
          <a:stretch>
            <a:fillRect/>
          </a:stretch>
        </p:blipFill>
        <p:spPr>
          <a:xfrm>
            <a:off x="1857212" y="1526475"/>
            <a:ext cx="2660916" cy="1503996"/>
          </a:xfrm>
          <a:prstGeom prst="rect">
            <a:avLst/>
          </a:prstGeom>
        </p:spPr>
      </p:pic>
      <p:sp>
        <p:nvSpPr>
          <p:cNvPr id="2" name="Title 1">
            <a:extLst>
              <a:ext uri="{FF2B5EF4-FFF2-40B4-BE49-F238E27FC236}">
                <a16:creationId xmlns:a16="http://schemas.microsoft.com/office/drawing/2014/main" id="{DCA9944B-C05D-473F-89C4-A54B01EC5AFA}"/>
              </a:ext>
            </a:extLst>
          </p:cNvPr>
          <p:cNvSpPr>
            <a:spLocks noGrp="1"/>
          </p:cNvSpPr>
          <p:nvPr>
            <p:ph type="title"/>
          </p:nvPr>
        </p:nvSpPr>
        <p:spPr>
          <a:xfrm>
            <a:off x="128587" y="808038"/>
            <a:ext cx="9015413" cy="770731"/>
          </a:xfrm>
        </p:spPr>
        <p:txBody>
          <a:bodyPr/>
          <a:lstStyle/>
          <a:p>
            <a:r>
              <a:rPr lang="en-US" dirty="0"/>
              <a:t>Multi-Species/Landscape Approach</a:t>
            </a:r>
          </a:p>
        </p:txBody>
      </p:sp>
      <p:pic>
        <p:nvPicPr>
          <p:cNvPr id="6" name="Picture 5" descr="A butterfly on a flower&#10;&#10;Description automatically generated">
            <a:extLst>
              <a:ext uri="{FF2B5EF4-FFF2-40B4-BE49-F238E27FC236}">
                <a16:creationId xmlns:a16="http://schemas.microsoft.com/office/drawing/2014/main" id="{7E13F9A9-C604-4A5D-8BB0-079CF9269622}"/>
              </a:ext>
            </a:extLst>
          </p:cNvPr>
          <p:cNvPicPr>
            <a:picLocks noChangeAspect="1"/>
          </p:cNvPicPr>
          <p:nvPr/>
        </p:nvPicPr>
        <p:blipFill>
          <a:blip r:embed="rId4"/>
          <a:stretch>
            <a:fillRect/>
          </a:stretch>
        </p:blipFill>
        <p:spPr>
          <a:xfrm>
            <a:off x="312738" y="2958059"/>
            <a:ext cx="1685492" cy="2250627"/>
          </a:xfrm>
          <a:prstGeom prst="rect">
            <a:avLst/>
          </a:prstGeom>
        </p:spPr>
      </p:pic>
      <p:pic>
        <p:nvPicPr>
          <p:cNvPr id="7" name="Picture 6">
            <a:extLst>
              <a:ext uri="{FF2B5EF4-FFF2-40B4-BE49-F238E27FC236}">
                <a16:creationId xmlns:a16="http://schemas.microsoft.com/office/drawing/2014/main" id="{D63FEA3E-DD5F-4312-980D-63BCA2E9D12A}"/>
              </a:ext>
            </a:extLst>
          </p:cNvPr>
          <p:cNvPicPr>
            <a:picLocks noChangeAspect="1"/>
          </p:cNvPicPr>
          <p:nvPr/>
        </p:nvPicPr>
        <p:blipFill>
          <a:blip r:embed="rId5"/>
          <a:stretch>
            <a:fillRect/>
          </a:stretch>
        </p:blipFill>
        <p:spPr>
          <a:xfrm>
            <a:off x="2035271" y="3097603"/>
            <a:ext cx="2181912" cy="1716208"/>
          </a:xfrm>
          <a:prstGeom prst="rect">
            <a:avLst/>
          </a:prstGeom>
        </p:spPr>
      </p:pic>
      <p:pic>
        <p:nvPicPr>
          <p:cNvPr id="5" name="Picture 4" descr="A black and red beetle&#10;&#10;Description automatically generated with low confidence">
            <a:extLst>
              <a:ext uri="{FF2B5EF4-FFF2-40B4-BE49-F238E27FC236}">
                <a16:creationId xmlns:a16="http://schemas.microsoft.com/office/drawing/2014/main" id="{97371291-6211-4A2D-8B98-4E990066B7FE}"/>
              </a:ext>
            </a:extLst>
          </p:cNvPr>
          <p:cNvPicPr>
            <a:picLocks noChangeAspect="1"/>
          </p:cNvPicPr>
          <p:nvPr/>
        </p:nvPicPr>
        <p:blipFill>
          <a:blip r:embed="rId6"/>
          <a:stretch>
            <a:fillRect/>
          </a:stretch>
        </p:blipFill>
        <p:spPr>
          <a:xfrm>
            <a:off x="4021676" y="1401521"/>
            <a:ext cx="1869349" cy="1869349"/>
          </a:xfrm>
          <a:prstGeom prst="rect">
            <a:avLst/>
          </a:prstGeom>
        </p:spPr>
      </p:pic>
      <p:pic>
        <p:nvPicPr>
          <p:cNvPr id="10" name="Picture 9" descr="A deer with antlers in a field&#10;&#10;Description automatically generated with medium confidence">
            <a:extLst>
              <a:ext uri="{FF2B5EF4-FFF2-40B4-BE49-F238E27FC236}">
                <a16:creationId xmlns:a16="http://schemas.microsoft.com/office/drawing/2014/main" id="{6B7CDCD2-4048-4312-B259-A3C15022DE83}"/>
              </a:ext>
            </a:extLst>
          </p:cNvPr>
          <p:cNvPicPr>
            <a:picLocks noChangeAspect="1"/>
          </p:cNvPicPr>
          <p:nvPr/>
        </p:nvPicPr>
        <p:blipFill>
          <a:blip r:embed="rId7"/>
          <a:stretch>
            <a:fillRect/>
          </a:stretch>
        </p:blipFill>
        <p:spPr>
          <a:xfrm>
            <a:off x="5824689" y="4654755"/>
            <a:ext cx="2143125" cy="1716208"/>
          </a:xfrm>
          <a:prstGeom prst="rect">
            <a:avLst/>
          </a:prstGeom>
        </p:spPr>
      </p:pic>
      <p:pic>
        <p:nvPicPr>
          <p:cNvPr id="12" name="Picture 11" descr="A bird sitting on a feather&#10;&#10;Description automatically generated with low confidence">
            <a:extLst>
              <a:ext uri="{FF2B5EF4-FFF2-40B4-BE49-F238E27FC236}">
                <a16:creationId xmlns:a16="http://schemas.microsoft.com/office/drawing/2014/main" id="{F3A532A9-59EC-4223-88DC-71D5D29FF1F0}"/>
              </a:ext>
            </a:extLst>
          </p:cNvPr>
          <p:cNvPicPr>
            <a:picLocks noChangeAspect="1"/>
          </p:cNvPicPr>
          <p:nvPr/>
        </p:nvPicPr>
        <p:blipFill>
          <a:blip r:embed="rId8"/>
          <a:stretch>
            <a:fillRect/>
          </a:stretch>
        </p:blipFill>
        <p:spPr>
          <a:xfrm>
            <a:off x="5892294" y="3056706"/>
            <a:ext cx="2007913" cy="1503997"/>
          </a:xfrm>
          <a:prstGeom prst="rect">
            <a:avLst/>
          </a:prstGeom>
        </p:spPr>
      </p:pic>
      <p:pic>
        <p:nvPicPr>
          <p:cNvPr id="14" name="Picture 13" descr="A blue and white butterfly on a green plant&#10;&#10;Description automatically generated with low confidence">
            <a:extLst>
              <a:ext uri="{FF2B5EF4-FFF2-40B4-BE49-F238E27FC236}">
                <a16:creationId xmlns:a16="http://schemas.microsoft.com/office/drawing/2014/main" id="{97B8BD7F-232C-4CD8-AF7F-928CD4B70519}"/>
              </a:ext>
            </a:extLst>
          </p:cNvPr>
          <p:cNvPicPr>
            <a:picLocks noChangeAspect="1"/>
          </p:cNvPicPr>
          <p:nvPr/>
        </p:nvPicPr>
        <p:blipFill>
          <a:blip r:embed="rId9"/>
          <a:stretch>
            <a:fillRect/>
          </a:stretch>
        </p:blipFill>
        <p:spPr>
          <a:xfrm>
            <a:off x="5922918" y="1473200"/>
            <a:ext cx="2014236" cy="1489454"/>
          </a:xfrm>
          <a:prstGeom prst="rect">
            <a:avLst/>
          </a:prstGeom>
        </p:spPr>
      </p:pic>
      <p:pic>
        <p:nvPicPr>
          <p:cNvPr id="16" name="Picture 15" descr="A turtle on the ground&#10;&#10;Description automatically generated with low confidence">
            <a:extLst>
              <a:ext uri="{FF2B5EF4-FFF2-40B4-BE49-F238E27FC236}">
                <a16:creationId xmlns:a16="http://schemas.microsoft.com/office/drawing/2014/main" id="{B489A532-46A8-42FE-A918-62FC5086E95C}"/>
              </a:ext>
            </a:extLst>
          </p:cNvPr>
          <p:cNvPicPr>
            <a:picLocks noChangeAspect="1"/>
          </p:cNvPicPr>
          <p:nvPr/>
        </p:nvPicPr>
        <p:blipFill>
          <a:blip r:embed="rId10"/>
          <a:stretch>
            <a:fillRect/>
          </a:stretch>
        </p:blipFill>
        <p:spPr>
          <a:xfrm>
            <a:off x="280916" y="4720039"/>
            <a:ext cx="2619375" cy="1743075"/>
          </a:xfrm>
          <a:prstGeom prst="rect">
            <a:avLst/>
          </a:prstGeom>
        </p:spPr>
      </p:pic>
      <p:pic>
        <p:nvPicPr>
          <p:cNvPr id="20" name="Picture 19" descr="A picture containing grass, outdoor, bird, gallinaceous bird&#10;&#10;Description automatically generated">
            <a:extLst>
              <a:ext uri="{FF2B5EF4-FFF2-40B4-BE49-F238E27FC236}">
                <a16:creationId xmlns:a16="http://schemas.microsoft.com/office/drawing/2014/main" id="{E493E892-E042-4441-848D-4BE303A61513}"/>
              </a:ext>
            </a:extLst>
          </p:cNvPr>
          <p:cNvPicPr>
            <a:picLocks noChangeAspect="1"/>
          </p:cNvPicPr>
          <p:nvPr/>
        </p:nvPicPr>
        <p:blipFill>
          <a:blip r:embed="rId11"/>
          <a:stretch>
            <a:fillRect/>
          </a:stretch>
        </p:blipFill>
        <p:spPr>
          <a:xfrm>
            <a:off x="2970926" y="4871174"/>
            <a:ext cx="1391563" cy="1684883"/>
          </a:xfrm>
          <a:prstGeom prst="rect">
            <a:avLst/>
          </a:prstGeom>
        </p:spPr>
      </p:pic>
      <p:pic>
        <p:nvPicPr>
          <p:cNvPr id="22" name="Picture 21" descr="A brown and white bird&#10;&#10;Description automatically generated with medium confidence">
            <a:extLst>
              <a:ext uri="{FF2B5EF4-FFF2-40B4-BE49-F238E27FC236}">
                <a16:creationId xmlns:a16="http://schemas.microsoft.com/office/drawing/2014/main" id="{9E077EBA-D42E-40D0-A05C-8674109878EC}"/>
              </a:ext>
            </a:extLst>
          </p:cNvPr>
          <p:cNvPicPr>
            <a:picLocks noChangeAspect="1"/>
          </p:cNvPicPr>
          <p:nvPr/>
        </p:nvPicPr>
        <p:blipFill>
          <a:blip r:embed="rId12"/>
          <a:stretch>
            <a:fillRect/>
          </a:stretch>
        </p:blipFill>
        <p:spPr>
          <a:xfrm>
            <a:off x="4189007" y="3413946"/>
            <a:ext cx="1746752" cy="2962653"/>
          </a:xfrm>
          <a:prstGeom prst="rect">
            <a:avLst/>
          </a:prstGeom>
        </p:spPr>
      </p:pic>
      <p:pic>
        <p:nvPicPr>
          <p:cNvPr id="8" name="Picture 7">
            <a:extLst>
              <a:ext uri="{FF2B5EF4-FFF2-40B4-BE49-F238E27FC236}">
                <a16:creationId xmlns:a16="http://schemas.microsoft.com/office/drawing/2014/main" id="{9DCE0A36-D58D-49A4-94CC-90485D2E8377}"/>
              </a:ext>
            </a:extLst>
          </p:cNvPr>
          <p:cNvPicPr>
            <a:picLocks noChangeAspect="1"/>
          </p:cNvPicPr>
          <p:nvPr/>
        </p:nvPicPr>
        <p:blipFill>
          <a:blip r:embed="rId13"/>
          <a:stretch>
            <a:fillRect/>
          </a:stretch>
        </p:blipFill>
        <p:spPr>
          <a:xfrm>
            <a:off x="280916" y="1505540"/>
            <a:ext cx="2097680" cy="1503997"/>
          </a:xfrm>
          <a:prstGeom prst="rect">
            <a:avLst/>
          </a:prstGeom>
        </p:spPr>
      </p:pic>
    </p:spTree>
    <p:extLst>
      <p:ext uri="{BB962C8B-B14F-4D97-AF65-F5344CB8AC3E}">
        <p14:creationId xmlns:p14="http://schemas.microsoft.com/office/powerpoint/2010/main" val="395543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66D5-537B-4CD0-B713-A36ACBA38E84}"/>
              </a:ext>
            </a:extLst>
          </p:cNvPr>
          <p:cNvSpPr>
            <a:spLocks noGrp="1"/>
          </p:cNvSpPr>
          <p:nvPr>
            <p:ph type="title"/>
          </p:nvPr>
        </p:nvSpPr>
        <p:spPr/>
        <p:txBody>
          <a:bodyPr/>
          <a:lstStyle/>
          <a:p>
            <a:r>
              <a:rPr lang="en-US" dirty="0"/>
              <a:t>NEEDS ASSESSMENT 2021</a:t>
            </a:r>
          </a:p>
        </p:txBody>
      </p:sp>
      <p:sp>
        <p:nvSpPr>
          <p:cNvPr id="3" name="TextBox 2">
            <a:extLst>
              <a:ext uri="{FF2B5EF4-FFF2-40B4-BE49-F238E27FC236}">
                <a16:creationId xmlns:a16="http://schemas.microsoft.com/office/drawing/2014/main" id="{9233FACD-E36C-4960-A47B-BD2FD8D15C49}"/>
              </a:ext>
            </a:extLst>
          </p:cNvPr>
          <p:cNvSpPr txBox="1"/>
          <p:nvPr/>
        </p:nvSpPr>
        <p:spPr>
          <a:xfrm>
            <a:off x="372533" y="1771868"/>
            <a:ext cx="6513322" cy="5139869"/>
          </a:xfrm>
          <a:prstGeom prst="rect">
            <a:avLst/>
          </a:prstGeom>
          <a:noFill/>
        </p:spPr>
        <p:txBody>
          <a:bodyPr wrap="none" rtlCol="0">
            <a:spAutoFit/>
          </a:bodyPr>
          <a:lstStyle/>
          <a:p>
            <a:r>
              <a:rPr lang="en-US" sz="3600" b="1" dirty="0">
                <a:solidFill>
                  <a:srgbClr val="002060"/>
                </a:solidFill>
                <a:latin typeface="Abadi" panose="020B0604020104020204" pitchFamily="34" charset="0"/>
              </a:rPr>
              <a:t>Support for Framework Goals:</a:t>
            </a:r>
          </a:p>
          <a:p>
            <a:r>
              <a:rPr lang="en-US" sz="2800" dirty="0">
                <a:latin typeface="Abadi" panose="020B0604020104020204" pitchFamily="34" charset="0"/>
              </a:rPr>
              <a:t>(to be coordinated with S&amp;T, Tech </a:t>
            </a:r>
          </a:p>
          <a:p>
            <a:r>
              <a:rPr lang="en-US" sz="2800" dirty="0">
                <a:latin typeface="Abadi" panose="020B0604020104020204" pitchFamily="34" charset="0"/>
              </a:rPr>
              <a:t>Centers, Public Affairs, Programs)</a:t>
            </a:r>
          </a:p>
          <a:p>
            <a:endParaRPr lang="en-US" sz="2800" dirty="0">
              <a:latin typeface="Abadi" panose="020B0604020104020204" pitchFamily="34" charset="0"/>
            </a:endParaRPr>
          </a:p>
          <a:p>
            <a:pPr marL="457200" indent="-457200">
              <a:buFont typeface="Arial" panose="020B0604020202020204" pitchFamily="34" charset="0"/>
              <a:buChar char="•"/>
            </a:pPr>
            <a:r>
              <a:rPr lang="en-US" sz="3600" dirty="0">
                <a:latin typeface="Abadi" panose="020B0604020104020204" pitchFamily="34" charset="0"/>
              </a:rPr>
              <a:t>Training</a:t>
            </a:r>
          </a:p>
          <a:p>
            <a:pPr marL="457200" indent="-457200">
              <a:buFont typeface="Arial" panose="020B0604020202020204" pitchFamily="34" charset="0"/>
              <a:buChar char="•"/>
            </a:pPr>
            <a:r>
              <a:rPr lang="en-US" sz="3600" dirty="0">
                <a:latin typeface="Abadi" panose="020B0604020104020204" pitchFamily="34" charset="0"/>
              </a:rPr>
              <a:t>Science</a:t>
            </a:r>
          </a:p>
          <a:p>
            <a:pPr marL="457200" indent="-457200">
              <a:buFont typeface="Arial" panose="020B0604020202020204" pitchFamily="34" charset="0"/>
              <a:buChar char="•"/>
            </a:pPr>
            <a:r>
              <a:rPr lang="en-US" sz="3600" dirty="0">
                <a:latin typeface="Abadi" panose="020B0604020104020204" pitchFamily="34" charset="0"/>
              </a:rPr>
              <a:t>Communication</a:t>
            </a:r>
          </a:p>
          <a:p>
            <a:pPr marL="457200" indent="-457200">
              <a:buFont typeface="Arial" panose="020B0604020202020204" pitchFamily="34" charset="0"/>
              <a:buChar char="•"/>
            </a:pPr>
            <a:r>
              <a:rPr lang="en-US" sz="3600" dirty="0">
                <a:solidFill>
                  <a:srgbClr val="C00000"/>
                </a:solidFill>
                <a:latin typeface="Abadi" panose="020B0604020104020204" pitchFamily="34" charset="0"/>
              </a:rPr>
              <a:t>Technical Assistance/Staffing</a:t>
            </a:r>
            <a:r>
              <a:rPr lang="en-US" sz="4400" b="1" dirty="0">
                <a:solidFill>
                  <a:srgbClr val="C00000"/>
                </a:solidFill>
                <a:latin typeface="Abadi" panose="020B0604020104020204" pitchFamily="34" charset="0"/>
              </a:rPr>
              <a:t>*</a:t>
            </a:r>
          </a:p>
          <a:p>
            <a:endParaRPr lang="en-US" sz="2800" dirty="0"/>
          </a:p>
          <a:p>
            <a:pPr marL="457200" indent="-457200">
              <a:buFont typeface="Arial" panose="020B0604020202020204" pitchFamily="34" charset="0"/>
              <a:buChar char="•"/>
            </a:pPr>
            <a:endParaRPr lang="en-US" sz="2800" dirty="0"/>
          </a:p>
        </p:txBody>
      </p:sp>
      <p:pic>
        <p:nvPicPr>
          <p:cNvPr id="5" name="Picture 4" descr="A brown and white bird&#10;&#10;Description automatically generated with medium confidence">
            <a:extLst>
              <a:ext uri="{FF2B5EF4-FFF2-40B4-BE49-F238E27FC236}">
                <a16:creationId xmlns:a16="http://schemas.microsoft.com/office/drawing/2014/main" id="{79103CEF-ED11-47F5-883D-BA713D0B7F08}"/>
              </a:ext>
            </a:extLst>
          </p:cNvPr>
          <p:cNvPicPr>
            <a:picLocks noChangeAspect="1"/>
          </p:cNvPicPr>
          <p:nvPr/>
        </p:nvPicPr>
        <p:blipFill>
          <a:blip r:embed="rId3"/>
          <a:stretch>
            <a:fillRect/>
          </a:stretch>
        </p:blipFill>
        <p:spPr>
          <a:xfrm>
            <a:off x="6852192" y="2023533"/>
            <a:ext cx="2021705" cy="3428999"/>
          </a:xfrm>
          <a:prstGeom prst="rect">
            <a:avLst/>
          </a:prstGeom>
        </p:spPr>
      </p:pic>
      <p:sp>
        <p:nvSpPr>
          <p:cNvPr id="4" name="TextBox 3">
            <a:extLst>
              <a:ext uri="{FF2B5EF4-FFF2-40B4-BE49-F238E27FC236}">
                <a16:creationId xmlns:a16="http://schemas.microsoft.com/office/drawing/2014/main" id="{BD76F36A-702B-47C0-9C74-561BF9EBFC66}"/>
              </a:ext>
            </a:extLst>
          </p:cNvPr>
          <p:cNvSpPr txBox="1"/>
          <p:nvPr/>
        </p:nvSpPr>
        <p:spPr>
          <a:xfrm>
            <a:off x="7672388" y="6163790"/>
            <a:ext cx="1558055" cy="400110"/>
          </a:xfrm>
          <a:prstGeom prst="rect">
            <a:avLst/>
          </a:prstGeom>
          <a:noFill/>
        </p:spPr>
        <p:txBody>
          <a:bodyPr wrap="none" rtlCol="0">
            <a:spAutoFit/>
          </a:bodyPr>
          <a:lstStyle/>
          <a:p>
            <a:r>
              <a:rPr lang="en-US" sz="2000" b="1" dirty="0">
                <a:solidFill>
                  <a:srgbClr val="C00000"/>
                </a:solidFill>
              </a:rPr>
              <a:t>* NRCS ONLY</a:t>
            </a:r>
          </a:p>
        </p:txBody>
      </p:sp>
    </p:spTree>
    <p:extLst>
      <p:ext uri="{BB962C8B-B14F-4D97-AF65-F5344CB8AC3E}">
        <p14:creationId xmlns:p14="http://schemas.microsoft.com/office/powerpoint/2010/main" val="204280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44B6EB-92D2-4C3F-BC0D-9FE3AD2371A8}"/>
              </a:ext>
            </a:extLst>
          </p:cNvPr>
          <p:cNvSpPr>
            <a:spLocks noGrp="1"/>
          </p:cNvSpPr>
          <p:nvPr>
            <p:ph type="title"/>
          </p:nvPr>
        </p:nvSpPr>
        <p:spPr/>
        <p:txBody>
          <a:bodyPr/>
          <a:lstStyle/>
          <a:p>
            <a:r>
              <a:rPr lang="en-US" dirty="0"/>
              <a:t>NEEDS ASSESSMENT</a:t>
            </a:r>
          </a:p>
        </p:txBody>
      </p:sp>
      <p:sp>
        <p:nvSpPr>
          <p:cNvPr id="9" name="TextBox 8">
            <a:extLst>
              <a:ext uri="{FF2B5EF4-FFF2-40B4-BE49-F238E27FC236}">
                <a16:creationId xmlns:a16="http://schemas.microsoft.com/office/drawing/2014/main" id="{1182E448-1B07-43C6-928B-AACBA1A5BEBC}"/>
              </a:ext>
            </a:extLst>
          </p:cNvPr>
          <p:cNvSpPr txBox="1"/>
          <p:nvPr/>
        </p:nvSpPr>
        <p:spPr>
          <a:xfrm>
            <a:off x="347132" y="1913467"/>
            <a:ext cx="7416800" cy="3693319"/>
          </a:xfrm>
          <a:prstGeom prst="rect">
            <a:avLst/>
          </a:prstGeom>
          <a:noFill/>
        </p:spPr>
        <p:txBody>
          <a:bodyPr wrap="square" rtlCol="0">
            <a:spAutoFit/>
          </a:bodyPr>
          <a:lstStyle/>
          <a:p>
            <a:r>
              <a:rPr lang="en-US" sz="3600" b="1" dirty="0">
                <a:latin typeface="Abadi" panose="020B0604020104020204" pitchFamily="34" charset="0"/>
                <a:cs typeface="Calibri"/>
              </a:rPr>
              <a:t>Top 5 Trainings Needs:</a:t>
            </a:r>
          </a:p>
          <a:p>
            <a:pPr marL="742950" indent="-742950">
              <a:buAutoNum type="arabicPeriod"/>
            </a:pPr>
            <a:r>
              <a:rPr lang="en-US" sz="3600" b="1" dirty="0">
                <a:solidFill>
                  <a:schemeClr val="accent2"/>
                </a:solidFill>
                <a:latin typeface="Abadi" panose="020B0604020104020204" pitchFamily="34" charset="0"/>
                <a:cs typeface="Calibri"/>
              </a:rPr>
              <a:t>Northern Bobwhite Management </a:t>
            </a:r>
          </a:p>
          <a:p>
            <a:pPr marL="742950" indent="-742950">
              <a:buAutoNum type="arabicPeriod"/>
            </a:pPr>
            <a:r>
              <a:rPr lang="en-US" sz="3600" b="1" dirty="0">
                <a:solidFill>
                  <a:srgbClr val="FFC000"/>
                </a:solidFill>
                <a:latin typeface="Abadi" panose="020B0604020104020204" pitchFamily="34" charset="0"/>
                <a:cs typeface="Calibri"/>
              </a:rPr>
              <a:t>Economics of NWSGs </a:t>
            </a:r>
          </a:p>
          <a:p>
            <a:pPr marL="742950" indent="-742950">
              <a:buAutoNum type="arabicPeriod"/>
            </a:pPr>
            <a:r>
              <a:rPr lang="en-US" sz="3600" b="1" dirty="0">
                <a:solidFill>
                  <a:srgbClr val="92D050"/>
                </a:solidFill>
                <a:latin typeface="Abadi" panose="020B0604020104020204" pitchFamily="34" charset="0"/>
                <a:cs typeface="Calibri"/>
              </a:rPr>
              <a:t>Prescribed Fire Planning</a:t>
            </a:r>
          </a:p>
          <a:p>
            <a:pPr marL="742950" indent="-742950">
              <a:buAutoNum type="arabicPeriod"/>
            </a:pPr>
            <a:r>
              <a:rPr lang="en-US" sz="3600" b="1" dirty="0">
                <a:solidFill>
                  <a:schemeClr val="accent1">
                    <a:lumMod val="60000"/>
                    <a:lumOff val="40000"/>
                  </a:schemeClr>
                </a:solidFill>
                <a:latin typeface="Abadi" panose="020B0604020104020204" pitchFamily="34" charset="0"/>
                <a:cs typeface="Calibri"/>
              </a:rPr>
              <a:t>Management of NWSGs </a:t>
            </a:r>
          </a:p>
          <a:p>
            <a:pPr marL="742950" indent="-742950">
              <a:buAutoNum type="arabicPeriod"/>
            </a:pPr>
            <a:r>
              <a:rPr lang="en-US" sz="3600" b="1" dirty="0">
                <a:solidFill>
                  <a:schemeClr val="bg2">
                    <a:lumMod val="50000"/>
                  </a:schemeClr>
                </a:solidFill>
                <a:latin typeface="Abadi" panose="020B0604020104020204" pitchFamily="34" charset="0"/>
                <a:cs typeface="Calibri"/>
              </a:rPr>
              <a:t>Precision Agriculture Approaches</a:t>
            </a:r>
            <a:endParaRPr lang="en-US" sz="3600" b="1" dirty="0">
              <a:latin typeface="Abadi" panose="020B0604020104020204" pitchFamily="34" charset="0"/>
            </a:endParaRPr>
          </a:p>
          <a:p>
            <a:endParaRPr lang="en-US" dirty="0"/>
          </a:p>
        </p:txBody>
      </p:sp>
      <p:pic>
        <p:nvPicPr>
          <p:cNvPr id="11" name="Picture 10" descr="Logo&#10;&#10;Description automatically generated">
            <a:extLst>
              <a:ext uri="{FF2B5EF4-FFF2-40B4-BE49-F238E27FC236}">
                <a16:creationId xmlns:a16="http://schemas.microsoft.com/office/drawing/2014/main" id="{6DD2C4A1-D1C0-4328-A940-FCDB4F679960}"/>
              </a:ext>
            </a:extLst>
          </p:cNvPr>
          <p:cNvPicPr>
            <a:picLocks noChangeAspect="1"/>
          </p:cNvPicPr>
          <p:nvPr/>
        </p:nvPicPr>
        <p:blipFill>
          <a:blip r:embed="rId3"/>
          <a:stretch>
            <a:fillRect/>
          </a:stretch>
        </p:blipFill>
        <p:spPr>
          <a:xfrm>
            <a:off x="6322884" y="721519"/>
            <a:ext cx="1349504" cy="1350962"/>
          </a:xfrm>
          <a:prstGeom prst="rect">
            <a:avLst/>
          </a:prstGeom>
        </p:spPr>
      </p:pic>
    </p:spTree>
    <p:extLst>
      <p:ext uri="{BB962C8B-B14F-4D97-AF65-F5344CB8AC3E}">
        <p14:creationId xmlns:p14="http://schemas.microsoft.com/office/powerpoint/2010/main" val="2266372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A9A8-D64C-48DD-B9FD-9C58F32678BD}"/>
              </a:ext>
            </a:extLst>
          </p:cNvPr>
          <p:cNvSpPr>
            <a:spLocks noGrp="1"/>
          </p:cNvSpPr>
          <p:nvPr>
            <p:ph type="title"/>
          </p:nvPr>
        </p:nvSpPr>
        <p:spPr/>
        <p:txBody>
          <a:bodyPr/>
          <a:lstStyle/>
          <a:p>
            <a:r>
              <a:rPr lang="en-US" dirty="0"/>
              <a:t>NEEDS ASSESSMENT</a:t>
            </a:r>
          </a:p>
        </p:txBody>
      </p:sp>
      <p:sp>
        <p:nvSpPr>
          <p:cNvPr id="3" name="TextBox 2">
            <a:extLst>
              <a:ext uri="{FF2B5EF4-FFF2-40B4-BE49-F238E27FC236}">
                <a16:creationId xmlns:a16="http://schemas.microsoft.com/office/drawing/2014/main" id="{961A4DF6-EA5E-431D-A86A-511D6CF46E44}"/>
              </a:ext>
            </a:extLst>
          </p:cNvPr>
          <p:cNvSpPr txBox="1"/>
          <p:nvPr/>
        </p:nvSpPr>
        <p:spPr>
          <a:xfrm>
            <a:off x="163656" y="1853445"/>
            <a:ext cx="7524817" cy="4247317"/>
          </a:xfrm>
          <a:prstGeom prst="rect">
            <a:avLst/>
          </a:prstGeom>
          <a:noFill/>
        </p:spPr>
        <p:txBody>
          <a:bodyPr wrap="none" rtlCol="0">
            <a:spAutoFit/>
          </a:bodyPr>
          <a:lstStyle/>
          <a:p>
            <a:r>
              <a:rPr lang="en-US" sz="3600" b="1" dirty="0">
                <a:latin typeface="Abadi" panose="020B0604020104020204" pitchFamily="34" charset="0"/>
                <a:cs typeface="Calibri"/>
              </a:rPr>
              <a:t>Top 5 Science Needs:</a:t>
            </a:r>
          </a:p>
          <a:p>
            <a:endParaRPr lang="en-US" sz="3600" b="1" dirty="0">
              <a:solidFill>
                <a:schemeClr val="accent4">
                  <a:lumMod val="75000"/>
                </a:schemeClr>
              </a:solidFill>
              <a:latin typeface="Abadi" panose="020B0604020104020204" pitchFamily="34" charset="0"/>
            </a:endParaRPr>
          </a:p>
          <a:p>
            <a:pPr marL="342900" indent="-342900">
              <a:buAutoNum type="arabicPeriod"/>
            </a:pPr>
            <a:r>
              <a:rPr lang="en-US" sz="3600" b="1" dirty="0">
                <a:solidFill>
                  <a:schemeClr val="accent4">
                    <a:lumMod val="75000"/>
                  </a:schemeClr>
                </a:solidFill>
                <a:latin typeface="Abadi" panose="020B0604020104020204" pitchFamily="34" charset="0"/>
              </a:rPr>
              <a:t> NOBO/Wildlife Response</a:t>
            </a:r>
          </a:p>
          <a:p>
            <a:pPr marL="342900" indent="-342900">
              <a:buAutoNum type="arabicPeriod"/>
            </a:pPr>
            <a:r>
              <a:rPr lang="en-US" sz="3600" b="1" dirty="0">
                <a:solidFill>
                  <a:srgbClr val="0070C0"/>
                </a:solidFill>
                <a:latin typeface="Abadi" panose="020B0604020104020204" pitchFamily="34" charset="0"/>
              </a:rPr>
              <a:t> Precision Agriculture Outcomes</a:t>
            </a:r>
          </a:p>
          <a:p>
            <a:pPr marL="342900" indent="-342900">
              <a:buAutoNum type="arabicPeriod"/>
            </a:pPr>
            <a:r>
              <a:rPr lang="en-US" sz="3600" b="1" dirty="0">
                <a:solidFill>
                  <a:schemeClr val="accent6">
                    <a:lumMod val="75000"/>
                  </a:schemeClr>
                </a:solidFill>
                <a:latin typeface="Abadi" panose="020B0604020104020204" pitchFamily="34" charset="0"/>
              </a:rPr>
              <a:t> Economics of NWSG Grazing</a:t>
            </a:r>
          </a:p>
          <a:p>
            <a:pPr marL="342900" indent="-342900">
              <a:buAutoNum type="arabicPeriod"/>
            </a:pPr>
            <a:r>
              <a:rPr lang="en-US" sz="3600" b="1" dirty="0">
                <a:solidFill>
                  <a:schemeClr val="tx2">
                    <a:lumMod val="75000"/>
                  </a:schemeClr>
                </a:solidFill>
                <a:latin typeface="Abadi" panose="020B0604020104020204" pitchFamily="34" charset="0"/>
              </a:rPr>
              <a:t> Management of NWSG &amp; Outcomes</a:t>
            </a:r>
          </a:p>
          <a:p>
            <a:pPr marL="342900" indent="-342900">
              <a:buAutoNum type="arabicPeriod"/>
            </a:pPr>
            <a:r>
              <a:rPr lang="en-US" sz="3600" b="1" dirty="0">
                <a:solidFill>
                  <a:schemeClr val="accent2">
                    <a:lumMod val="75000"/>
                  </a:schemeClr>
                </a:solidFill>
                <a:latin typeface="Abadi" panose="020B0604020104020204" pitchFamily="34" charset="0"/>
              </a:rPr>
              <a:t> Fire &amp; Wildlife Outcomes</a:t>
            </a:r>
          </a:p>
          <a:p>
            <a:endParaRPr lang="en-US" dirty="0"/>
          </a:p>
        </p:txBody>
      </p:sp>
      <p:pic>
        <p:nvPicPr>
          <p:cNvPr id="4" name="Picture 3">
            <a:extLst>
              <a:ext uri="{FF2B5EF4-FFF2-40B4-BE49-F238E27FC236}">
                <a16:creationId xmlns:a16="http://schemas.microsoft.com/office/drawing/2014/main" id="{D9BB23DE-7D91-4911-96C6-892A14D06CEF}"/>
              </a:ext>
            </a:extLst>
          </p:cNvPr>
          <p:cNvPicPr>
            <a:picLocks noChangeAspect="1"/>
          </p:cNvPicPr>
          <p:nvPr/>
        </p:nvPicPr>
        <p:blipFill>
          <a:blip r:embed="rId2"/>
          <a:stretch>
            <a:fillRect/>
          </a:stretch>
        </p:blipFill>
        <p:spPr>
          <a:xfrm>
            <a:off x="6048867" y="1117821"/>
            <a:ext cx="1347333" cy="1353429"/>
          </a:xfrm>
          <a:prstGeom prst="rect">
            <a:avLst/>
          </a:prstGeom>
        </p:spPr>
      </p:pic>
    </p:spTree>
    <p:extLst>
      <p:ext uri="{BB962C8B-B14F-4D97-AF65-F5344CB8AC3E}">
        <p14:creationId xmlns:p14="http://schemas.microsoft.com/office/powerpoint/2010/main" val="401231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D25A-219D-484B-BB09-81428E878959}"/>
              </a:ext>
            </a:extLst>
          </p:cNvPr>
          <p:cNvSpPr>
            <a:spLocks noGrp="1"/>
          </p:cNvSpPr>
          <p:nvPr>
            <p:ph type="title"/>
          </p:nvPr>
        </p:nvSpPr>
        <p:spPr/>
        <p:txBody>
          <a:bodyPr/>
          <a:lstStyle/>
          <a:p>
            <a:r>
              <a:rPr lang="en-US" dirty="0"/>
              <a:t>NEEDS ASSESSMENT</a:t>
            </a:r>
          </a:p>
        </p:txBody>
      </p:sp>
      <p:pic>
        <p:nvPicPr>
          <p:cNvPr id="3" name="Picture 2">
            <a:extLst>
              <a:ext uri="{FF2B5EF4-FFF2-40B4-BE49-F238E27FC236}">
                <a16:creationId xmlns:a16="http://schemas.microsoft.com/office/drawing/2014/main" id="{EEE21B18-38D0-4443-9D20-780FDC175902}"/>
              </a:ext>
            </a:extLst>
          </p:cNvPr>
          <p:cNvPicPr>
            <a:picLocks noChangeAspect="1"/>
          </p:cNvPicPr>
          <p:nvPr/>
        </p:nvPicPr>
        <p:blipFill>
          <a:blip r:embed="rId3"/>
          <a:stretch>
            <a:fillRect/>
          </a:stretch>
        </p:blipFill>
        <p:spPr>
          <a:xfrm>
            <a:off x="-267208" y="1398190"/>
            <a:ext cx="11418126" cy="6425010"/>
          </a:xfrm>
          <a:prstGeom prst="rect">
            <a:avLst/>
          </a:prstGeom>
        </p:spPr>
      </p:pic>
      <p:sp>
        <p:nvSpPr>
          <p:cNvPr id="4" name="TextBox 3">
            <a:extLst>
              <a:ext uri="{FF2B5EF4-FFF2-40B4-BE49-F238E27FC236}">
                <a16:creationId xmlns:a16="http://schemas.microsoft.com/office/drawing/2014/main" id="{EA168C6B-3DAB-4D08-87F8-FF3ECF70E16F}"/>
              </a:ext>
            </a:extLst>
          </p:cNvPr>
          <p:cNvSpPr txBox="1"/>
          <p:nvPr/>
        </p:nvSpPr>
        <p:spPr>
          <a:xfrm>
            <a:off x="128587" y="1675112"/>
            <a:ext cx="4299575" cy="523220"/>
          </a:xfrm>
          <a:prstGeom prst="rect">
            <a:avLst/>
          </a:prstGeom>
          <a:noFill/>
        </p:spPr>
        <p:txBody>
          <a:bodyPr wrap="none" rtlCol="0">
            <a:spAutoFit/>
          </a:bodyPr>
          <a:lstStyle/>
          <a:p>
            <a:r>
              <a:rPr lang="en-US" sz="2800" b="1" dirty="0">
                <a:latin typeface="Abadi" panose="020B0604020104020204" pitchFamily="34" charset="0"/>
              </a:rPr>
              <a:t>Top Communication Needs:</a:t>
            </a:r>
          </a:p>
        </p:txBody>
      </p:sp>
      <p:sp>
        <p:nvSpPr>
          <p:cNvPr id="5" name="Arrow: Left 4">
            <a:extLst>
              <a:ext uri="{FF2B5EF4-FFF2-40B4-BE49-F238E27FC236}">
                <a16:creationId xmlns:a16="http://schemas.microsoft.com/office/drawing/2014/main" id="{60B5F2F2-CAC9-4649-AD90-A074EC29FB3A}"/>
              </a:ext>
            </a:extLst>
          </p:cNvPr>
          <p:cNvSpPr/>
          <p:nvPr/>
        </p:nvSpPr>
        <p:spPr>
          <a:xfrm>
            <a:off x="8165592" y="525346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58EAA99-00D9-4178-9EFA-D4528DAD08D6}"/>
              </a:ext>
            </a:extLst>
          </p:cNvPr>
          <p:cNvPicPr>
            <a:picLocks noChangeAspect="1"/>
          </p:cNvPicPr>
          <p:nvPr/>
        </p:nvPicPr>
        <p:blipFill>
          <a:blip r:embed="rId4"/>
          <a:stretch>
            <a:fillRect/>
          </a:stretch>
        </p:blipFill>
        <p:spPr>
          <a:xfrm>
            <a:off x="8410066" y="6033175"/>
            <a:ext cx="993734" cy="518205"/>
          </a:xfrm>
          <a:prstGeom prst="rect">
            <a:avLst/>
          </a:prstGeom>
        </p:spPr>
      </p:pic>
      <p:pic>
        <p:nvPicPr>
          <p:cNvPr id="7" name="Picture 6">
            <a:extLst>
              <a:ext uri="{FF2B5EF4-FFF2-40B4-BE49-F238E27FC236}">
                <a16:creationId xmlns:a16="http://schemas.microsoft.com/office/drawing/2014/main" id="{2901B033-2629-4ECC-B569-926553460DF0}"/>
              </a:ext>
            </a:extLst>
          </p:cNvPr>
          <p:cNvPicPr>
            <a:picLocks noChangeAspect="1"/>
          </p:cNvPicPr>
          <p:nvPr/>
        </p:nvPicPr>
        <p:blipFill>
          <a:blip r:embed="rId5"/>
          <a:stretch>
            <a:fillRect/>
          </a:stretch>
        </p:blipFill>
        <p:spPr>
          <a:xfrm>
            <a:off x="6678612" y="902054"/>
            <a:ext cx="1347333" cy="1353429"/>
          </a:xfrm>
          <a:prstGeom prst="rect">
            <a:avLst/>
          </a:prstGeom>
        </p:spPr>
      </p:pic>
    </p:spTree>
    <p:extLst>
      <p:ext uri="{BB962C8B-B14F-4D97-AF65-F5344CB8AC3E}">
        <p14:creationId xmlns:p14="http://schemas.microsoft.com/office/powerpoint/2010/main" val="416014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D431C4-8DEF-45D2-89DE-6AC85569FD11}"/>
              </a:ext>
            </a:extLst>
          </p:cNvPr>
          <p:cNvSpPr/>
          <p:nvPr/>
        </p:nvSpPr>
        <p:spPr>
          <a:xfrm>
            <a:off x="0" y="6401256"/>
            <a:ext cx="9144000" cy="111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4D363A-357F-4BCF-925E-2E6C2688286F}"/>
              </a:ext>
            </a:extLst>
          </p:cNvPr>
          <p:cNvSpPr>
            <a:spLocks noGrp="1"/>
          </p:cNvSpPr>
          <p:nvPr>
            <p:ph type="title"/>
          </p:nvPr>
        </p:nvSpPr>
        <p:spPr>
          <a:xfrm>
            <a:off x="128587" y="808038"/>
            <a:ext cx="8480207" cy="770731"/>
          </a:xfrm>
        </p:spPr>
        <p:txBody>
          <a:bodyPr/>
          <a:lstStyle/>
          <a:p>
            <a:r>
              <a:rPr lang="en-US" dirty="0"/>
              <a:t>WLFW-NOBO truly “bottom-up!”</a:t>
            </a:r>
          </a:p>
        </p:txBody>
      </p:sp>
      <p:sp>
        <p:nvSpPr>
          <p:cNvPr id="3" name="TextBox 2">
            <a:extLst>
              <a:ext uri="{FF2B5EF4-FFF2-40B4-BE49-F238E27FC236}">
                <a16:creationId xmlns:a16="http://schemas.microsoft.com/office/drawing/2014/main" id="{235B94E9-774E-43D2-846E-D3300AF535D3}"/>
              </a:ext>
            </a:extLst>
          </p:cNvPr>
          <p:cNvSpPr txBox="1"/>
          <p:nvPr/>
        </p:nvSpPr>
        <p:spPr>
          <a:xfrm>
            <a:off x="211288" y="1578768"/>
            <a:ext cx="8913017" cy="5201424"/>
          </a:xfrm>
          <a:prstGeom prst="rect">
            <a:avLst/>
          </a:prstGeom>
          <a:noFill/>
        </p:spPr>
        <p:txBody>
          <a:bodyPr wrap="none" rtlCol="0">
            <a:spAutoFit/>
          </a:bodyPr>
          <a:lstStyle/>
          <a:p>
            <a:r>
              <a:rPr lang="en-US" sz="2400" b="1" dirty="0">
                <a:solidFill>
                  <a:srgbClr val="00B050"/>
                </a:solidFill>
                <a:latin typeface="Abadi" panose="020B0604020104020204" pitchFamily="34" charset="0"/>
              </a:rPr>
              <a:t>2011 </a:t>
            </a:r>
            <a:r>
              <a:rPr lang="en-US" sz="2400" b="1" dirty="0">
                <a:latin typeface="Abadi" panose="020B0604020104020204" pitchFamily="34" charset="0"/>
              </a:rPr>
              <a:t> </a:t>
            </a:r>
          </a:p>
          <a:p>
            <a:r>
              <a:rPr lang="en-US" sz="2800" b="1" dirty="0">
                <a:solidFill>
                  <a:srgbClr val="002060"/>
                </a:solidFill>
                <a:latin typeface="Abadi" panose="020B0604020104020204" pitchFamily="34" charset="0"/>
              </a:rPr>
              <a:t>States nominate NOBO as a WLFW national target species</a:t>
            </a:r>
          </a:p>
          <a:p>
            <a:endParaRPr lang="en-US" sz="2400" b="1" dirty="0">
              <a:latin typeface="Abadi" panose="020B0604020104020204" pitchFamily="34" charset="0"/>
            </a:endParaRPr>
          </a:p>
          <a:p>
            <a:r>
              <a:rPr lang="en-US" sz="2400" b="1" dirty="0">
                <a:solidFill>
                  <a:srgbClr val="00B050"/>
                </a:solidFill>
                <a:latin typeface="Abadi" panose="020B0604020104020204" pitchFamily="34" charset="0"/>
              </a:rPr>
              <a:t>2017</a:t>
            </a:r>
            <a:endParaRPr lang="en-US" sz="2400" b="1" dirty="0">
              <a:latin typeface="Abadi" panose="020B0604020104020204" pitchFamily="34" charset="0"/>
            </a:endParaRPr>
          </a:p>
          <a:p>
            <a:r>
              <a:rPr lang="en-US" sz="2800" b="1" dirty="0">
                <a:solidFill>
                  <a:srgbClr val="002060"/>
                </a:solidFill>
                <a:latin typeface="Abadi" panose="020B0604020104020204" pitchFamily="34" charset="0"/>
              </a:rPr>
              <a:t>States &amp; partners propose NOBO as WLFW partnership;</a:t>
            </a:r>
          </a:p>
          <a:p>
            <a:r>
              <a:rPr lang="en-US" sz="2800" b="1" dirty="0">
                <a:solidFill>
                  <a:srgbClr val="002060"/>
                </a:solidFill>
                <a:latin typeface="Abadi" panose="020B0604020104020204" pitchFamily="34" charset="0"/>
              </a:rPr>
              <a:t>funded by state EQIP allocations</a:t>
            </a:r>
          </a:p>
          <a:p>
            <a:pPr marL="457200" indent="-457200">
              <a:buAutoNum type="arabicPlain" startAt="2019"/>
            </a:pPr>
            <a:endParaRPr lang="en-US" sz="2400" b="1" dirty="0">
              <a:latin typeface="Abadi" panose="020B0604020104020204" pitchFamily="34" charset="0"/>
            </a:endParaRPr>
          </a:p>
          <a:p>
            <a:r>
              <a:rPr lang="en-US" sz="2400" b="1" dirty="0">
                <a:solidFill>
                  <a:srgbClr val="00B050"/>
                </a:solidFill>
                <a:latin typeface="Abadi" panose="020B0604020104020204" pitchFamily="34" charset="0"/>
              </a:rPr>
              <a:t>2019</a:t>
            </a:r>
            <a:r>
              <a:rPr lang="en-US" sz="2400" b="1" dirty="0">
                <a:latin typeface="Abadi" panose="020B0604020104020204" pitchFamily="34" charset="0"/>
              </a:rPr>
              <a:t> </a:t>
            </a:r>
          </a:p>
          <a:p>
            <a:r>
              <a:rPr lang="en-US" sz="2800" b="1" dirty="0">
                <a:solidFill>
                  <a:srgbClr val="002060"/>
                </a:solidFill>
                <a:latin typeface="Abadi" panose="020B0604020104020204" pitchFamily="34" charset="0"/>
              </a:rPr>
              <a:t>QF &amp; AFWA petition NRCS to do more for NOBO recovery</a:t>
            </a:r>
          </a:p>
          <a:p>
            <a:endParaRPr lang="en-US" sz="2400" b="1" dirty="0">
              <a:latin typeface="Abadi" panose="020B0604020104020204" pitchFamily="34" charset="0"/>
            </a:endParaRPr>
          </a:p>
          <a:p>
            <a:r>
              <a:rPr lang="en-US" sz="2400" b="1" dirty="0">
                <a:solidFill>
                  <a:srgbClr val="00B050"/>
                </a:solidFill>
                <a:latin typeface="Abadi" panose="020B0604020104020204" pitchFamily="34" charset="0"/>
              </a:rPr>
              <a:t>2020</a:t>
            </a:r>
          </a:p>
          <a:p>
            <a:r>
              <a:rPr lang="en-US" sz="2800" b="1" dirty="0">
                <a:solidFill>
                  <a:srgbClr val="002060"/>
                </a:solidFill>
                <a:latin typeface="Abadi" panose="020B0604020104020204" pitchFamily="34" charset="0"/>
              </a:rPr>
              <a:t>In response, NRCS releases NB-</a:t>
            </a:r>
            <a:r>
              <a:rPr lang="en-US" sz="2800" b="1" dirty="0">
                <a:solidFill>
                  <a:srgbClr val="002060"/>
                </a:solidFill>
              </a:rPr>
              <a:t> 300-21-14 LTP</a:t>
            </a:r>
            <a:endParaRPr lang="en-US" sz="2800" b="1" dirty="0">
              <a:solidFill>
                <a:srgbClr val="002060"/>
              </a:solidFill>
              <a:latin typeface="Abadi" panose="020B0604020104020204" pitchFamily="34" charset="0"/>
            </a:endParaRPr>
          </a:p>
          <a:p>
            <a:endParaRPr lang="en-US" sz="2400" b="1" dirty="0">
              <a:latin typeface="Abadi" panose="020B0604020104020204" pitchFamily="34" charset="0"/>
            </a:endParaRPr>
          </a:p>
        </p:txBody>
      </p:sp>
    </p:spTree>
    <p:extLst>
      <p:ext uri="{BB962C8B-B14F-4D97-AF65-F5344CB8AC3E}">
        <p14:creationId xmlns:p14="http://schemas.microsoft.com/office/powerpoint/2010/main" val="2149552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8BA41-5720-4D2D-987F-D411651F3495}"/>
              </a:ext>
            </a:extLst>
          </p:cNvPr>
          <p:cNvSpPr>
            <a:spLocks noGrp="1"/>
          </p:cNvSpPr>
          <p:nvPr>
            <p:ph type="title"/>
          </p:nvPr>
        </p:nvSpPr>
        <p:spPr>
          <a:xfrm>
            <a:off x="667753" y="640080"/>
            <a:ext cx="2800511" cy="3566160"/>
          </a:xfrm>
        </p:spPr>
        <p:txBody>
          <a:bodyPr vert="horz" lIns="91440" tIns="45720" rIns="91440" bIns="45720" rtlCol="0" anchor="b">
            <a:normAutofit/>
          </a:bodyPr>
          <a:lstStyle/>
          <a:p>
            <a:r>
              <a:rPr lang="en-US" sz="3600" dirty="0">
                <a:latin typeface="Abadi" panose="020B0604020104020204" pitchFamily="34" charset="0"/>
                <a:cs typeface="+mj-cs"/>
              </a:rPr>
              <a:t>NEEDS ASSESSMENT</a:t>
            </a:r>
            <a:br>
              <a:rPr lang="en-US" sz="3600" dirty="0">
                <a:latin typeface="Abadi" panose="020B0604020104020204" pitchFamily="34" charset="0"/>
                <a:cs typeface="+mj-cs"/>
              </a:rPr>
            </a:br>
            <a:br>
              <a:rPr lang="en-US" sz="3600" dirty="0">
                <a:solidFill>
                  <a:schemeClr val="tx1"/>
                </a:solidFill>
                <a:latin typeface="+mj-lt"/>
                <a:cs typeface="+mj-cs"/>
              </a:rPr>
            </a:br>
            <a:r>
              <a:rPr lang="en-US" sz="3600" dirty="0">
                <a:solidFill>
                  <a:schemeClr val="tx1"/>
                </a:solidFill>
                <a:latin typeface="+mj-lt"/>
                <a:cs typeface="+mj-cs"/>
              </a:rPr>
              <a:t>Staffing</a:t>
            </a:r>
            <a:br>
              <a:rPr lang="en-US" sz="3600" dirty="0">
                <a:solidFill>
                  <a:schemeClr val="tx1"/>
                </a:solidFill>
                <a:latin typeface="+mj-lt"/>
                <a:cs typeface="+mj-cs"/>
              </a:rPr>
            </a:br>
            <a:r>
              <a:rPr lang="en-US" sz="3600" dirty="0">
                <a:solidFill>
                  <a:schemeClr val="tx1"/>
                </a:solidFill>
                <a:latin typeface="+mj-lt"/>
                <a:cs typeface="+mj-cs"/>
              </a:rPr>
              <a:t>Needs: </a:t>
            </a:r>
            <a:r>
              <a:rPr lang="en-US" sz="4400" dirty="0">
                <a:solidFill>
                  <a:srgbClr val="0070C0"/>
                </a:solidFill>
                <a:latin typeface="Aharoni" panose="020B0604020202020204" pitchFamily="2" charset="-79"/>
                <a:cs typeface="Aharoni" panose="020B0604020202020204" pitchFamily="2" charset="-79"/>
              </a:rPr>
              <a:t>222</a:t>
            </a:r>
          </a:p>
        </p:txBody>
      </p:sp>
      <p:sp>
        <p:nvSpPr>
          <p:cNvPr id="2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50DF834B-2A7D-4B64-9BDB-60759ECA00C7}"/>
              </a:ext>
            </a:extLst>
          </p:cNvPr>
          <p:cNvPicPr>
            <a:picLocks noChangeAspect="1"/>
          </p:cNvPicPr>
          <p:nvPr/>
        </p:nvPicPr>
        <p:blipFill rotWithShape="1">
          <a:blip r:embed="rId3"/>
          <a:srcRect l="5189" r="13043"/>
          <a:stretch/>
        </p:blipFill>
        <p:spPr>
          <a:xfrm>
            <a:off x="3369965" y="293983"/>
            <a:ext cx="5707972"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1" name="Picture 10">
            <a:extLst>
              <a:ext uri="{FF2B5EF4-FFF2-40B4-BE49-F238E27FC236}">
                <a16:creationId xmlns:a16="http://schemas.microsoft.com/office/drawing/2014/main" id="{700DA313-4369-4BFB-8958-8DB799F44DC0}"/>
              </a:ext>
            </a:extLst>
          </p:cNvPr>
          <p:cNvPicPr>
            <a:picLocks noChangeAspect="1"/>
          </p:cNvPicPr>
          <p:nvPr/>
        </p:nvPicPr>
        <p:blipFill>
          <a:blip r:embed="rId4"/>
          <a:stretch>
            <a:fillRect/>
          </a:stretch>
        </p:blipFill>
        <p:spPr>
          <a:xfrm>
            <a:off x="1237676" y="4846320"/>
            <a:ext cx="1347333" cy="1353429"/>
          </a:xfrm>
          <a:prstGeom prst="rect">
            <a:avLst/>
          </a:prstGeom>
        </p:spPr>
      </p:pic>
      <p:sp>
        <p:nvSpPr>
          <p:cNvPr id="5" name="Isosceles Triangle 4">
            <a:extLst>
              <a:ext uri="{FF2B5EF4-FFF2-40B4-BE49-F238E27FC236}">
                <a16:creationId xmlns:a16="http://schemas.microsoft.com/office/drawing/2014/main" id="{F10F5894-F939-4EC2-8CEE-D77177445553}"/>
              </a:ext>
            </a:extLst>
          </p:cNvPr>
          <p:cNvSpPr/>
          <p:nvPr/>
        </p:nvSpPr>
        <p:spPr>
          <a:xfrm>
            <a:off x="4040505" y="186267"/>
            <a:ext cx="1060704" cy="453813"/>
          </a:xfrm>
          <a:prstGeom prst="triangle">
            <a:avLst>
              <a:gd name="adj" fmla="val 4361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087058B-54A1-4DC7-9413-168669608D6C}"/>
              </a:ext>
            </a:extLst>
          </p:cNvPr>
          <p:cNvPicPr>
            <a:picLocks noChangeAspect="1"/>
          </p:cNvPicPr>
          <p:nvPr/>
        </p:nvPicPr>
        <p:blipFill>
          <a:blip r:embed="rId5"/>
          <a:stretch>
            <a:fillRect/>
          </a:stretch>
        </p:blipFill>
        <p:spPr>
          <a:xfrm>
            <a:off x="6664912" y="1026816"/>
            <a:ext cx="1097375" cy="469433"/>
          </a:xfrm>
          <a:prstGeom prst="rect">
            <a:avLst/>
          </a:prstGeom>
        </p:spPr>
      </p:pic>
      <p:sp>
        <p:nvSpPr>
          <p:cNvPr id="7" name="TextBox 6">
            <a:extLst>
              <a:ext uri="{FF2B5EF4-FFF2-40B4-BE49-F238E27FC236}">
                <a16:creationId xmlns:a16="http://schemas.microsoft.com/office/drawing/2014/main" id="{ED1CEC57-53AB-4BE4-8E4C-DBE9FDE768DE}"/>
              </a:ext>
            </a:extLst>
          </p:cNvPr>
          <p:cNvSpPr txBox="1"/>
          <p:nvPr/>
        </p:nvSpPr>
        <p:spPr>
          <a:xfrm>
            <a:off x="3912375" y="1261532"/>
            <a:ext cx="1316964" cy="369332"/>
          </a:xfrm>
          <a:prstGeom prst="rect">
            <a:avLst/>
          </a:prstGeom>
          <a:noFill/>
        </p:spPr>
        <p:txBody>
          <a:bodyPr wrap="none" rtlCol="0">
            <a:spAutoFit/>
          </a:bodyPr>
          <a:lstStyle/>
          <a:p>
            <a:r>
              <a:rPr lang="en-US" b="1" dirty="0"/>
              <a:t>BIOLOGISTS</a:t>
            </a:r>
          </a:p>
        </p:txBody>
      </p:sp>
      <p:sp>
        <p:nvSpPr>
          <p:cNvPr id="8" name="TextBox 7">
            <a:extLst>
              <a:ext uri="{FF2B5EF4-FFF2-40B4-BE49-F238E27FC236}">
                <a16:creationId xmlns:a16="http://schemas.microsoft.com/office/drawing/2014/main" id="{635F5101-EE97-4CE2-A6EF-1D2B0FD7AFD8}"/>
              </a:ext>
            </a:extLst>
          </p:cNvPr>
          <p:cNvSpPr txBox="1"/>
          <p:nvPr/>
        </p:nvSpPr>
        <p:spPr>
          <a:xfrm>
            <a:off x="6148702" y="2038298"/>
            <a:ext cx="2333652" cy="369332"/>
          </a:xfrm>
          <a:prstGeom prst="rect">
            <a:avLst/>
          </a:prstGeom>
          <a:noFill/>
        </p:spPr>
        <p:txBody>
          <a:bodyPr wrap="none" rtlCol="0">
            <a:spAutoFit/>
          </a:bodyPr>
          <a:lstStyle/>
          <a:p>
            <a:r>
              <a:rPr lang="en-US" b="1" dirty="0"/>
              <a:t>PRESCRIBED BURNING</a:t>
            </a:r>
          </a:p>
        </p:txBody>
      </p:sp>
      <p:cxnSp>
        <p:nvCxnSpPr>
          <p:cNvPr id="9" name="Straight Arrow Connector 8">
            <a:extLst>
              <a:ext uri="{FF2B5EF4-FFF2-40B4-BE49-F238E27FC236}">
                <a16:creationId xmlns:a16="http://schemas.microsoft.com/office/drawing/2014/main" id="{C5EC20BA-DB67-4388-86B2-CE19471CE931}"/>
              </a:ext>
            </a:extLst>
          </p:cNvPr>
          <p:cNvCxnSpPr>
            <a:cxnSpLocks/>
          </p:cNvCxnSpPr>
          <p:nvPr/>
        </p:nvCxnSpPr>
        <p:spPr>
          <a:xfrm>
            <a:off x="6664912" y="3048000"/>
            <a:ext cx="904288"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11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D889B0-3639-4BFB-A89B-5495219959AF}"/>
              </a:ext>
            </a:extLst>
          </p:cNvPr>
          <p:cNvPicPr>
            <a:picLocks noChangeAspect="1"/>
          </p:cNvPicPr>
          <p:nvPr/>
        </p:nvPicPr>
        <p:blipFill>
          <a:blip r:embed="rId3">
            <a:alphaModFix amt="30000"/>
          </a:blip>
          <a:stretch>
            <a:fillRect/>
          </a:stretch>
        </p:blipFill>
        <p:spPr>
          <a:xfrm>
            <a:off x="1" y="-130874"/>
            <a:ext cx="9144000" cy="9267015"/>
          </a:xfrm>
          <a:prstGeom prst="rect">
            <a:avLst/>
          </a:prstGeom>
        </p:spPr>
      </p:pic>
      <p:sp>
        <p:nvSpPr>
          <p:cNvPr id="2" name="Title 1">
            <a:extLst>
              <a:ext uri="{FF2B5EF4-FFF2-40B4-BE49-F238E27FC236}">
                <a16:creationId xmlns:a16="http://schemas.microsoft.com/office/drawing/2014/main" id="{F96B897C-FA81-4D62-A788-41B39A46CBC8}"/>
              </a:ext>
            </a:extLst>
          </p:cNvPr>
          <p:cNvSpPr>
            <a:spLocks noGrp="1"/>
          </p:cNvSpPr>
          <p:nvPr>
            <p:ph type="title"/>
          </p:nvPr>
        </p:nvSpPr>
        <p:spPr>
          <a:xfrm>
            <a:off x="2992739" y="2417100"/>
            <a:ext cx="7543801" cy="770731"/>
          </a:xfrm>
        </p:spPr>
        <p:txBody>
          <a:bodyPr/>
          <a:lstStyle/>
          <a:p>
            <a:r>
              <a:rPr lang="en-US" dirty="0"/>
              <a:t>DISCUSSION</a:t>
            </a:r>
          </a:p>
        </p:txBody>
      </p:sp>
      <p:pic>
        <p:nvPicPr>
          <p:cNvPr id="4" name="Picture 3">
            <a:extLst>
              <a:ext uri="{FF2B5EF4-FFF2-40B4-BE49-F238E27FC236}">
                <a16:creationId xmlns:a16="http://schemas.microsoft.com/office/drawing/2014/main" id="{72E2A2C9-5CD1-457A-A0CE-3FF45236B269}"/>
              </a:ext>
            </a:extLst>
          </p:cNvPr>
          <p:cNvPicPr>
            <a:picLocks noChangeAspect="1"/>
          </p:cNvPicPr>
          <p:nvPr/>
        </p:nvPicPr>
        <p:blipFill>
          <a:blip r:embed="rId4"/>
          <a:stretch>
            <a:fillRect/>
          </a:stretch>
        </p:blipFill>
        <p:spPr>
          <a:xfrm>
            <a:off x="3629657" y="3205296"/>
            <a:ext cx="2347810" cy="2358432"/>
          </a:xfrm>
          <a:prstGeom prst="rect">
            <a:avLst/>
          </a:prstGeom>
        </p:spPr>
      </p:pic>
    </p:spTree>
    <p:extLst>
      <p:ext uri="{BB962C8B-B14F-4D97-AF65-F5344CB8AC3E}">
        <p14:creationId xmlns:p14="http://schemas.microsoft.com/office/powerpoint/2010/main" val="1615612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DBCF-31F6-4C00-89C1-FC2BA8F50F6A}"/>
              </a:ext>
            </a:extLst>
          </p:cNvPr>
          <p:cNvSpPr>
            <a:spLocks noGrp="1"/>
          </p:cNvSpPr>
          <p:nvPr>
            <p:ph type="title"/>
          </p:nvPr>
        </p:nvSpPr>
        <p:spPr/>
        <p:txBody>
          <a:bodyPr/>
          <a:lstStyle/>
          <a:p>
            <a:r>
              <a:rPr lang="en-US" dirty="0"/>
              <a:t>Range-wide Approach</a:t>
            </a:r>
          </a:p>
        </p:txBody>
      </p:sp>
      <p:pic>
        <p:nvPicPr>
          <p:cNvPr id="4" name="Picture 3" descr="Map&#10;&#10;Description automatically generated with low confidence">
            <a:extLst>
              <a:ext uri="{FF2B5EF4-FFF2-40B4-BE49-F238E27FC236}">
                <a16:creationId xmlns:a16="http://schemas.microsoft.com/office/drawing/2014/main" id="{C759B0A9-02B7-4622-9395-2FB6AF134C4F}"/>
              </a:ext>
            </a:extLst>
          </p:cNvPr>
          <p:cNvPicPr>
            <a:picLocks noChangeAspect="1"/>
          </p:cNvPicPr>
          <p:nvPr/>
        </p:nvPicPr>
        <p:blipFill>
          <a:blip r:embed="rId2"/>
          <a:stretch>
            <a:fillRect/>
          </a:stretch>
        </p:blipFill>
        <p:spPr>
          <a:xfrm>
            <a:off x="525780" y="1701800"/>
            <a:ext cx="7146608" cy="4648200"/>
          </a:xfrm>
          <a:prstGeom prst="rect">
            <a:avLst/>
          </a:prstGeom>
        </p:spPr>
      </p:pic>
    </p:spTree>
    <p:extLst>
      <p:ext uri="{BB962C8B-B14F-4D97-AF65-F5344CB8AC3E}">
        <p14:creationId xmlns:p14="http://schemas.microsoft.com/office/powerpoint/2010/main" val="167721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4EC23-5D8F-4C83-ABFE-354B403BD8DC}"/>
              </a:ext>
            </a:extLst>
          </p:cNvPr>
          <p:cNvSpPr>
            <a:spLocks noGrp="1"/>
          </p:cNvSpPr>
          <p:nvPr>
            <p:ph type="title"/>
          </p:nvPr>
        </p:nvSpPr>
        <p:spPr>
          <a:xfrm>
            <a:off x="632370" y="-41265"/>
            <a:ext cx="3938487" cy="1807305"/>
          </a:xfrm>
        </p:spPr>
        <p:txBody>
          <a:bodyPr vert="horz" lIns="91440" tIns="45720" rIns="91440" bIns="45720" rtlCol="0" anchor="ctr">
            <a:normAutofit/>
          </a:bodyPr>
          <a:lstStyle/>
          <a:p>
            <a:r>
              <a:rPr lang="en-US" sz="3600" dirty="0">
                <a:solidFill>
                  <a:schemeClr val="tx1"/>
                </a:solidFill>
                <a:latin typeface="+mj-lt"/>
                <a:cs typeface="+mj-cs"/>
              </a:rPr>
              <a:t>Why Northern bobwhite?</a:t>
            </a:r>
            <a:br>
              <a:rPr lang="en-US" sz="3600" dirty="0">
                <a:solidFill>
                  <a:schemeClr val="tx1"/>
                </a:solidFill>
                <a:latin typeface="+mj-lt"/>
                <a:cs typeface="+mj-cs"/>
              </a:rPr>
            </a:br>
            <a:endParaRPr lang="en-US" sz="3600" dirty="0">
              <a:solidFill>
                <a:schemeClr val="tx1"/>
              </a:solidFill>
              <a:latin typeface="+mj-lt"/>
              <a:cs typeface="+mj-cs"/>
            </a:endParaRPr>
          </a:p>
        </p:txBody>
      </p:sp>
      <p:sp>
        <p:nvSpPr>
          <p:cNvPr id="3" name="TextBox 2">
            <a:extLst>
              <a:ext uri="{FF2B5EF4-FFF2-40B4-BE49-F238E27FC236}">
                <a16:creationId xmlns:a16="http://schemas.microsoft.com/office/drawing/2014/main" id="{592038EE-987E-40AC-A510-B3A28A2ED21B}"/>
              </a:ext>
            </a:extLst>
          </p:cNvPr>
          <p:cNvSpPr txBox="1"/>
          <p:nvPr/>
        </p:nvSpPr>
        <p:spPr>
          <a:xfrm>
            <a:off x="628650" y="1388533"/>
            <a:ext cx="4043261" cy="5459932"/>
          </a:xfrm>
          <a:prstGeom prst="rect">
            <a:avLst/>
          </a:prstGeom>
        </p:spPr>
        <p:txBody>
          <a:bodyPr vert="horz" lIns="91440" tIns="45720" rIns="91440" bIns="45720" rtlCol="0">
            <a:normAutofit fontScale="70000" lnSpcReduction="20000"/>
          </a:bodyPr>
          <a:lstStyle/>
          <a:p>
            <a:pPr marL="285750" indent="-228600">
              <a:lnSpc>
                <a:spcPct val="90000"/>
              </a:lnSpc>
              <a:spcAft>
                <a:spcPts val="600"/>
              </a:spcAft>
              <a:buFont typeface="Arial" panose="020B0604020202020204" pitchFamily="34" charset="0"/>
              <a:buChar char="•"/>
            </a:pPr>
            <a:r>
              <a:rPr lang="en-US" sz="4600" b="1" dirty="0">
                <a:latin typeface="Abadi" panose="020B0604020104020204" pitchFamily="34" charset="0"/>
              </a:rPr>
              <a:t>Iconic rural game species</a:t>
            </a:r>
          </a:p>
          <a:p>
            <a:pPr marL="285750" indent="-228600">
              <a:lnSpc>
                <a:spcPct val="90000"/>
              </a:lnSpc>
              <a:spcAft>
                <a:spcPts val="600"/>
              </a:spcAft>
              <a:buFont typeface="Arial" panose="020B0604020202020204" pitchFamily="34" charset="0"/>
              <a:buChar char="•"/>
            </a:pPr>
            <a:endParaRPr lang="en-US" sz="4600" dirty="0">
              <a:latin typeface="Abadi" panose="020B0604020104020204" pitchFamily="34" charset="0"/>
            </a:endParaRPr>
          </a:p>
          <a:p>
            <a:pPr marL="285750" indent="-228600">
              <a:lnSpc>
                <a:spcPct val="90000"/>
              </a:lnSpc>
              <a:spcAft>
                <a:spcPts val="600"/>
              </a:spcAft>
              <a:buFont typeface="Arial" panose="020B0604020202020204" pitchFamily="34" charset="0"/>
              <a:buChar char="•"/>
            </a:pPr>
            <a:r>
              <a:rPr lang="en-US" sz="4600" b="1" dirty="0">
                <a:latin typeface="Abadi" panose="020B0604020104020204" pitchFamily="34" charset="0"/>
              </a:rPr>
              <a:t>30-year decline despite NBTC efforts</a:t>
            </a:r>
          </a:p>
          <a:p>
            <a:pPr marL="285750" indent="-228600">
              <a:lnSpc>
                <a:spcPct val="90000"/>
              </a:lnSpc>
              <a:spcAft>
                <a:spcPts val="600"/>
              </a:spcAft>
              <a:buFont typeface="Arial" panose="020B0604020202020204" pitchFamily="34" charset="0"/>
              <a:buChar char="•"/>
            </a:pPr>
            <a:endParaRPr lang="en-US" sz="4600" dirty="0">
              <a:latin typeface="Abadi" panose="020B0604020104020204" pitchFamily="34" charset="0"/>
            </a:endParaRPr>
          </a:p>
          <a:p>
            <a:pPr marL="285750" indent="-228600">
              <a:lnSpc>
                <a:spcPct val="90000"/>
              </a:lnSpc>
              <a:spcAft>
                <a:spcPts val="600"/>
              </a:spcAft>
              <a:buFont typeface="Arial" panose="020B0604020202020204" pitchFamily="34" charset="0"/>
              <a:buChar char="•"/>
            </a:pPr>
            <a:r>
              <a:rPr lang="en-US" sz="4600" b="1" dirty="0">
                <a:latin typeface="Abadi" panose="020B0604020104020204" pitchFamily="34" charset="0"/>
              </a:rPr>
              <a:t>indicator species (Crosby 2015, Rosenblatt 2021)</a:t>
            </a:r>
          </a:p>
          <a:p>
            <a:pPr indent="-228600">
              <a:lnSpc>
                <a:spcPct val="90000"/>
              </a:lnSpc>
              <a:spcAft>
                <a:spcPts val="600"/>
              </a:spcAft>
              <a:buFont typeface="Arial" panose="020B0604020202020204" pitchFamily="34" charset="0"/>
              <a:buChar char="•"/>
            </a:pPr>
            <a:endParaRPr lang="en-US" sz="4600" b="1" dirty="0">
              <a:latin typeface="Abadi" panose="020B0604020104020204" pitchFamily="34" charset="0"/>
            </a:endParaRPr>
          </a:p>
          <a:p>
            <a:pPr marL="285750" indent="-228600">
              <a:lnSpc>
                <a:spcPct val="90000"/>
              </a:lnSpc>
              <a:spcAft>
                <a:spcPts val="600"/>
              </a:spcAft>
              <a:buFont typeface="Arial" panose="020B0604020202020204" pitchFamily="34" charset="0"/>
              <a:buChar char="•"/>
            </a:pPr>
            <a:r>
              <a:rPr lang="en-US" sz="4600" b="1" dirty="0">
                <a:latin typeface="Abadi" panose="020B0604020104020204" pitchFamily="34" charset="0"/>
              </a:rPr>
              <a:t>Strong ag/forestry producer support</a:t>
            </a:r>
          </a:p>
          <a:p>
            <a:pPr marL="285750" indent="-228600">
              <a:lnSpc>
                <a:spcPct val="90000"/>
              </a:lnSpc>
              <a:spcAft>
                <a:spcPts val="600"/>
              </a:spcAft>
              <a:buFont typeface="Arial" panose="020B0604020202020204" pitchFamily="34" charset="0"/>
              <a:buChar char="•"/>
            </a:pPr>
            <a:endParaRPr lang="en-US" sz="1700" dirty="0"/>
          </a:p>
        </p:txBody>
      </p:sp>
      <p:pic>
        <p:nvPicPr>
          <p:cNvPr id="6" name="Picture 5">
            <a:extLst>
              <a:ext uri="{FF2B5EF4-FFF2-40B4-BE49-F238E27FC236}">
                <a16:creationId xmlns:a16="http://schemas.microsoft.com/office/drawing/2014/main" id="{9E8DA484-C230-44A8-B4EC-85A7F3BC841D}"/>
              </a:ext>
            </a:extLst>
          </p:cNvPr>
          <p:cNvPicPr>
            <a:picLocks noChangeAspect="1"/>
          </p:cNvPicPr>
          <p:nvPr/>
        </p:nvPicPr>
        <p:blipFill rotWithShape="1">
          <a:blip r:embed="rId3"/>
          <a:srcRect l="4492" r="10768"/>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4029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FD7C-23E2-4293-B2BB-380D8AEBF48F}"/>
              </a:ext>
            </a:extLst>
          </p:cNvPr>
          <p:cNvSpPr>
            <a:spLocks noGrp="1"/>
          </p:cNvSpPr>
          <p:nvPr>
            <p:ph type="title"/>
          </p:nvPr>
        </p:nvSpPr>
        <p:spPr/>
        <p:txBody>
          <a:bodyPr/>
          <a:lstStyle/>
          <a:p>
            <a:r>
              <a:rPr lang="en-US" dirty="0"/>
              <a:t>NB- </a:t>
            </a:r>
            <a:r>
              <a:rPr lang="en-US" sz="4000" b="1" dirty="0"/>
              <a:t>300-21-14 LTP </a:t>
            </a:r>
            <a:r>
              <a:rPr lang="en-US" sz="3200" b="1" dirty="0"/>
              <a:t>(Feb 2021)</a:t>
            </a:r>
            <a:endParaRPr lang="en-US" sz="3200" dirty="0"/>
          </a:p>
        </p:txBody>
      </p:sp>
      <p:sp>
        <p:nvSpPr>
          <p:cNvPr id="3" name="TextBox 2">
            <a:extLst>
              <a:ext uri="{FF2B5EF4-FFF2-40B4-BE49-F238E27FC236}">
                <a16:creationId xmlns:a16="http://schemas.microsoft.com/office/drawing/2014/main" id="{CB64FD21-7064-4BE7-A111-81D7660F79B5}"/>
              </a:ext>
            </a:extLst>
          </p:cNvPr>
          <p:cNvSpPr txBox="1"/>
          <p:nvPr/>
        </p:nvSpPr>
        <p:spPr>
          <a:xfrm>
            <a:off x="272731" y="1595702"/>
            <a:ext cx="7255512" cy="3416320"/>
          </a:xfrm>
          <a:prstGeom prst="rect">
            <a:avLst/>
          </a:prstGeom>
          <a:noFill/>
        </p:spPr>
        <p:txBody>
          <a:bodyPr wrap="none" rtlCol="0">
            <a:spAutoFit/>
          </a:bodyPr>
          <a:lstStyle/>
          <a:p>
            <a:pPr marL="342900" indent="-342900">
              <a:buFont typeface="+mj-lt"/>
              <a:buAutoNum type="arabicPeriod"/>
            </a:pPr>
            <a:r>
              <a:rPr lang="en-US" sz="3600" b="1" dirty="0">
                <a:solidFill>
                  <a:srgbClr val="0C6C55"/>
                </a:solidFill>
                <a:latin typeface="Abadi" panose="020B0604020104020204" pitchFamily="34" charset="0"/>
              </a:rPr>
              <a:t> Address WLFW tagging issues CD</a:t>
            </a:r>
          </a:p>
          <a:p>
            <a:pPr marL="342900" indent="-342900">
              <a:buFont typeface="+mj-lt"/>
              <a:buAutoNum type="arabicPeriod"/>
            </a:pPr>
            <a:endParaRPr lang="en-US" sz="3600" b="1" dirty="0">
              <a:solidFill>
                <a:srgbClr val="0C6C55"/>
              </a:solidFill>
              <a:latin typeface="Abadi" panose="020B0604020104020204" pitchFamily="34" charset="0"/>
            </a:endParaRPr>
          </a:p>
          <a:p>
            <a:pPr marL="342900" indent="-342900">
              <a:buFont typeface="+mj-lt"/>
              <a:buAutoNum type="arabicPeriod"/>
            </a:pPr>
            <a:r>
              <a:rPr lang="en-US" sz="3600" b="1" dirty="0">
                <a:solidFill>
                  <a:srgbClr val="002060"/>
                </a:solidFill>
                <a:latin typeface="Abadi" panose="020B0604020104020204" pitchFamily="34" charset="0"/>
              </a:rPr>
              <a:t> Develop Range-wide NRCS Goals</a:t>
            </a:r>
          </a:p>
          <a:p>
            <a:pPr marL="342900" indent="-342900">
              <a:buFont typeface="+mj-lt"/>
              <a:buAutoNum type="arabicPeriod"/>
            </a:pPr>
            <a:endParaRPr lang="en-US" sz="3600" b="1" dirty="0">
              <a:solidFill>
                <a:srgbClr val="00B050"/>
              </a:solidFill>
              <a:latin typeface="Abadi" panose="020B0604020104020204" pitchFamily="34" charset="0"/>
            </a:endParaRPr>
          </a:p>
          <a:p>
            <a:pPr marL="342900" indent="-342900">
              <a:buFont typeface="+mj-lt"/>
              <a:buAutoNum type="arabicPeriod"/>
            </a:pPr>
            <a:r>
              <a:rPr lang="en-US" sz="3600" b="1" dirty="0">
                <a:solidFill>
                  <a:srgbClr val="00B050"/>
                </a:solidFill>
                <a:latin typeface="Abadi" panose="020B0604020104020204" pitchFamily="34" charset="0"/>
              </a:rPr>
              <a:t> Conduct Needs Assessment</a:t>
            </a:r>
          </a:p>
          <a:p>
            <a:pPr marL="342900" indent="-342900">
              <a:buFont typeface="+mj-lt"/>
              <a:buAutoNum type="arabicPeriod"/>
            </a:pPr>
            <a:endParaRPr lang="en-US" sz="3600" b="1" dirty="0">
              <a:solidFill>
                <a:srgbClr val="00B050"/>
              </a:solidFill>
              <a:latin typeface="Abadi" panose="020B0604020104020204" pitchFamily="34" charset="0"/>
            </a:endParaRPr>
          </a:p>
        </p:txBody>
      </p:sp>
      <p:sp>
        <p:nvSpPr>
          <p:cNvPr id="6" name="Arrow: Left 5">
            <a:extLst>
              <a:ext uri="{FF2B5EF4-FFF2-40B4-BE49-F238E27FC236}">
                <a16:creationId xmlns:a16="http://schemas.microsoft.com/office/drawing/2014/main" id="{46408DB7-BDC7-451E-AC6A-E677081EA671}"/>
              </a:ext>
            </a:extLst>
          </p:cNvPr>
          <p:cNvSpPr/>
          <p:nvPr/>
        </p:nvSpPr>
        <p:spPr>
          <a:xfrm>
            <a:off x="7519988" y="2819230"/>
            <a:ext cx="978408" cy="48463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BEB5AEA-AF8F-48B5-841B-F223805E964B}"/>
              </a:ext>
            </a:extLst>
          </p:cNvPr>
          <p:cNvSpPr/>
          <p:nvPr/>
        </p:nvSpPr>
        <p:spPr>
          <a:xfrm>
            <a:off x="7519988" y="3854941"/>
            <a:ext cx="978408" cy="48463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F60838-969C-4AA2-B229-AD12D48A2723}"/>
              </a:ext>
            </a:extLst>
          </p:cNvPr>
          <p:cNvPicPr>
            <a:picLocks noChangeAspect="1"/>
          </p:cNvPicPr>
          <p:nvPr/>
        </p:nvPicPr>
        <p:blipFill>
          <a:blip r:embed="rId3"/>
          <a:stretch>
            <a:fillRect/>
          </a:stretch>
        </p:blipFill>
        <p:spPr>
          <a:xfrm>
            <a:off x="11935" y="4590355"/>
            <a:ext cx="2317224" cy="1698118"/>
          </a:xfrm>
          <a:prstGeom prst="rect">
            <a:avLst/>
          </a:prstGeom>
        </p:spPr>
      </p:pic>
      <p:pic>
        <p:nvPicPr>
          <p:cNvPr id="9" name="Picture 8" descr="A picture containing grass, outdoor, person&#10;&#10;Description automatically generated">
            <a:extLst>
              <a:ext uri="{FF2B5EF4-FFF2-40B4-BE49-F238E27FC236}">
                <a16:creationId xmlns:a16="http://schemas.microsoft.com/office/drawing/2014/main" id="{77FCE56E-762F-411F-A24F-7FDB2405C81C}"/>
              </a:ext>
            </a:extLst>
          </p:cNvPr>
          <p:cNvPicPr>
            <a:picLocks noChangeAspect="1"/>
          </p:cNvPicPr>
          <p:nvPr/>
        </p:nvPicPr>
        <p:blipFill>
          <a:blip r:embed="rId4"/>
          <a:stretch>
            <a:fillRect/>
          </a:stretch>
        </p:blipFill>
        <p:spPr>
          <a:xfrm>
            <a:off x="6350000" y="4590355"/>
            <a:ext cx="2560296" cy="1706864"/>
          </a:xfrm>
          <a:prstGeom prst="rect">
            <a:avLst/>
          </a:prstGeom>
        </p:spPr>
      </p:pic>
      <p:pic>
        <p:nvPicPr>
          <p:cNvPr id="11" name="Picture 10" descr="A grassy area with trees in the back&#10;&#10;Description automatically generated with medium confidence">
            <a:extLst>
              <a:ext uri="{FF2B5EF4-FFF2-40B4-BE49-F238E27FC236}">
                <a16:creationId xmlns:a16="http://schemas.microsoft.com/office/drawing/2014/main" id="{E507AFAD-76C8-41F8-8222-46ABED24457A}"/>
              </a:ext>
            </a:extLst>
          </p:cNvPr>
          <p:cNvPicPr>
            <a:picLocks noChangeAspect="1"/>
          </p:cNvPicPr>
          <p:nvPr/>
        </p:nvPicPr>
        <p:blipFill>
          <a:blip r:embed="rId5"/>
          <a:stretch>
            <a:fillRect/>
          </a:stretch>
        </p:blipFill>
        <p:spPr>
          <a:xfrm>
            <a:off x="2135143" y="4590355"/>
            <a:ext cx="4408874" cy="1706864"/>
          </a:xfrm>
          <a:prstGeom prst="rect">
            <a:avLst/>
          </a:prstGeom>
        </p:spPr>
      </p:pic>
    </p:spTree>
    <p:extLst>
      <p:ext uri="{BB962C8B-B14F-4D97-AF65-F5344CB8AC3E}">
        <p14:creationId xmlns:p14="http://schemas.microsoft.com/office/powerpoint/2010/main" val="409836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B52C-F6A9-4218-968A-711394FC6882}"/>
              </a:ext>
            </a:extLst>
          </p:cNvPr>
          <p:cNvSpPr>
            <a:spLocks noGrp="1"/>
          </p:cNvSpPr>
          <p:nvPr>
            <p:ph type="title"/>
          </p:nvPr>
        </p:nvSpPr>
        <p:spPr/>
        <p:txBody>
          <a:bodyPr/>
          <a:lstStyle/>
          <a:p>
            <a:r>
              <a:rPr lang="en-US" dirty="0"/>
              <a:t>FRAMEWORK STATES</a:t>
            </a:r>
          </a:p>
        </p:txBody>
      </p:sp>
      <p:pic>
        <p:nvPicPr>
          <p:cNvPr id="3" name="Picture 2">
            <a:extLst>
              <a:ext uri="{FF2B5EF4-FFF2-40B4-BE49-F238E27FC236}">
                <a16:creationId xmlns:a16="http://schemas.microsoft.com/office/drawing/2014/main" id="{450F51A3-AFAA-4347-8A47-6C9A6E9805FC}"/>
              </a:ext>
            </a:extLst>
          </p:cNvPr>
          <p:cNvPicPr>
            <a:picLocks noChangeAspect="1"/>
          </p:cNvPicPr>
          <p:nvPr/>
        </p:nvPicPr>
        <p:blipFill>
          <a:blip r:embed="rId3"/>
          <a:stretch>
            <a:fillRect/>
          </a:stretch>
        </p:blipFill>
        <p:spPr>
          <a:xfrm>
            <a:off x="128587" y="1544759"/>
            <a:ext cx="7543801" cy="4783070"/>
          </a:xfrm>
          <a:prstGeom prst="rect">
            <a:avLst/>
          </a:prstGeom>
        </p:spPr>
      </p:pic>
      <p:sp>
        <p:nvSpPr>
          <p:cNvPr id="4" name="Star: 5 Points 3">
            <a:extLst>
              <a:ext uri="{FF2B5EF4-FFF2-40B4-BE49-F238E27FC236}">
                <a16:creationId xmlns:a16="http://schemas.microsoft.com/office/drawing/2014/main" id="{617D158A-17C5-4864-8E25-6680D706B7D5}"/>
              </a:ext>
            </a:extLst>
          </p:cNvPr>
          <p:cNvSpPr/>
          <p:nvPr/>
        </p:nvSpPr>
        <p:spPr>
          <a:xfrm>
            <a:off x="2793999" y="4131734"/>
            <a:ext cx="423333" cy="338666"/>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40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A8E0-6962-4135-AB8B-F93A3C162B51}"/>
              </a:ext>
            </a:extLst>
          </p:cNvPr>
          <p:cNvSpPr>
            <a:spLocks noGrp="1"/>
          </p:cNvSpPr>
          <p:nvPr>
            <p:ph type="title"/>
          </p:nvPr>
        </p:nvSpPr>
        <p:spPr/>
        <p:txBody>
          <a:bodyPr/>
          <a:lstStyle/>
          <a:p>
            <a:r>
              <a:rPr lang="en-US" dirty="0"/>
              <a:t>States &amp; Local Partners </a:t>
            </a:r>
            <a:r>
              <a:rPr lang="en-US" dirty="0" err="1"/>
              <a:t>ID’d</a:t>
            </a:r>
            <a:endParaRPr lang="en-US" dirty="0"/>
          </a:p>
        </p:txBody>
      </p:sp>
      <p:pic>
        <p:nvPicPr>
          <p:cNvPr id="3" name="Picture 2">
            <a:extLst>
              <a:ext uri="{FF2B5EF4-FFF2-40B4-BE49-F238E27FC236}">
                <a16:creationId xmlns:a16="http://schemas.microsoft.com/office/drawing/2014/main" id="{CCA728C1-560E-4496-8A80-402ABB29D869}"/>
              </a:ext>
            </a:extLst>
          </p:cNvPr>
          <p:cNvPicPr>
            <a:picLocks noChangeAspect="1"/>
          </p:cNvPicPr>
          <p:nvPr/>
        </p:nvPicPr>
        <p:blipFill>
          <a:blip r:embed="rId3"/>
          <a:stretch>
            <a:fillRect/>
          </a:stretch>
        </p:blipFill>
        <p:spPr>
          <a:xfrm>
            <a:off x="592667" y="1322676"/>
            <a:ext cx="6807200" cy="5258896"/>
          </a:xfrm>
          <a:prstGeom prst="rect">
            <a:avLst/>
          </a:prstGeom>
        </p:spPr>
      </p:pic>
    </p:spTree>
    <p:extLst>
      <p:ext uri="{BB962C8B-B14F-4D97-AF65-F5344CB8AC3E}">
        <p14:creationId xmlns:p14="http://schemas.microsoft.com/office/powerpoint/2010/main" val="199765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0719-27A7-417F-8695-034600CDE56F}"/>
              </a:ext>
            </a:extLst>
          </p:cNvPr>
          <p:cNvSpPr>
            <a:spLocks noGrp="1"/>
          </p:cNvSpPr>
          <p:nvPr>
            <p:ph type="title"/>
          </p:nvPr>
        </p:nvSpPr>
        <p:spPr>
          <a:xfrm>
            <a:off x="128587" y="808038"/>
            <a:ext cx="9015413" cy="770731"/>
          </a:xfrm>
        </p:spPr>
        <p:txBody>
          <a:bodyPr/>
          <a:lstStyle/>
          <a:p>
            <a:r>
              <a:rPr lang="en-US" dirty="0"/>
              <a:t>States set 5-YR Goals: </a:t>
            </a:r>
            <a:r>
              <a:rPr lang="en-US" sz="3600" dirty="0"/>
              <a:t>7M acres</a:t>
            </a:r>
          </a:p>
        </p:txBody>
      </p:sp>
      <p:pic>
        <p:nvPicPr>
          <p:cNvPr id="4" name="Picture 3" descr="Chart, pie chart&#10;&#10;Description automatically generated">
            <a:extLst>
              <a:ext uri="{FF2B5EF4-FFF2-40B4-BE49-F238E27FC236}">
                <a16:creationId xmlns:a16="http://schemas.microsoft.com/office/drawing/2014/main" id="{D103B6E7-14D8-4594-815C-C3C68A249AF5}"/>
              </a:ext>
            </a:extLst>
          </p:cNvPr>
          <p:cNvPicPr>
            <a:picLocks noChangeAspect="1"/>
          </p:cNvPicPr>
          <p:nvPr/>
        </p:nvPicPr>
        <p:blipFill>
          <a:blip r:embed="rId3"/>
          <a:stretch>
            <a:fillRect/>
          </a:stretch>
        </p:blipFill>
        <p:spPr>
          <a:xfrm>
            <a:off x="254946" y="1457231"/>
            <a:ext cx="7566280" cy="4960502"/>
          </a:xfrm>
          <a:prstGeom prst="rect">
            <a:avLst/>
          </a:prstGeom>
        </p:spPr>
      </p:pic>
    </p:spTree>
    <p:extLst>
      <p:ext uri="{BB962C8B-B14F-4D97-AF65-F5344CB8AC3E}">
        <p14:creationId xmlns:p14="http://schemas.microsoft.com/office/powerpoint/2010/main" val="382605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8540D-4143-4635-8121-70A88F553B56}"/>
              </a:ext>
            </a:extLst>
          </p:cNvPr>
          <p:cNvSpPr>
            <a:spLocks noGrp="1"/>
          </p:cNvSpPr>
          <p:nvPr>
            <p:ph type="title"/>
          </p:nvPr>
        </p:nvSpPr>
        <p:spPr>
          <a:xfrm>
            <a:off x="128587" y="1080691"/>
            <a:ext cx="7543801" cy="770731"/>
          </a:xfrm>
        </p:spPr>
        <p:txBody>
          <a:bodyPr/>
          <a:lstStyle/>
          <a:p>
            <a:r>
              <a:rPr lang="en-US" dirty="0"/>
              <a:t>TARGETED CPs</a:t>
            </a:r>
          </a:p>
        </p:txBody>
      </p:sp>
      <p:pic>
        <p:nvPicPr>
          <p:cNvPr id="5" name="Picture 4">
            <a:extLst>
              <a:ext uri="{FF2B5EF4-FFF2-40B4-BE49-F238E27FC236}">
                <a16:creationId xmlns:a16="http://schemas.microsoft.com/office/drawing/2014/main" id="{E577EFB3-9AF4-4995-ABF8-DD4E5E620FC2}"/>
              </a:ext>
            </a:extLst>
          </p:cNvPr>
          <p:cNvPicPr>
            <a:picLocks noChangeAspect="1"/>
          </p:cNvPicPr>
          <p:nvPr/>
        </p:nvPicPr>
        <p:blipFill>
          <a:blip r:embed="rId3"/>
          <a:stretch>
            <a:fillRect/>
          </a:stretch>
        </p:blipFill>
        <p:spPr>
          <a:xfrm>
            <a:off x="0" y="2340504"/>
            <a:ext cx="4575642" cy="3950229"/>
          </a:xfrm>
          <a:prstGeom prst="rect">
            <a:avLst/>
          </a:prstGeom>
        </p:spPr>
      </p:pic>
      <p:pic>
        <p:nvPicPr>
          <p:cNvPr id="7" name="Picture 6">
            <a:extLst>
              <a:ext uri="{FF2B5EF4-FFF2-40B4-BE49-F238E27FC236}">
                <a16:creationId xmlns:a16="http://schemas.microsoft.com/office/drawing/2014/main" id="{E17615A9-A307-44D4-A4B3-72F8199C3F03}"/>
              </a:ext>
            </a:extLst>
          </p:cNvPr>
          <p:cNvPicPr>
            <a:picLocks noChangeAspect="1"/>
          </p:cNvPicPr>
          <p:nvPr/>
        </p:nvPicPr>
        <p:blipFill>
          <a:blip r:embed="rId4"/>
          <a:stretch>
            <a:fillRect/>
          </a:stretch>
        </p:blipFill>
        <p:spPr>
          <a:xfrm>
            <a:off x="4572000" y="567266"/>
            <a:ext cx="4292600" cy="5723467"/>
          </a:xfrm>
          <a:prstGeom prst="rect">
            <a:avLst/>
          </a:prstGeom>
        </p:spPr>
      </p:pic>
      <p:pic>
        <p:nvPicPr>
          <p:cNvPr id="9" name="Picture 8">
            <a:extLst>
              <a:ext uri="{FF2B5EF4-FFF2-40B4-BE49-F238E27FC236}">
                <a16:creationId xmlns:a16="http://schemas.microsoft.com/office/drawing/2014/main" id="{A61E7605-08B7-4B68-8986-C5A23C0E7ED0}"/>
              </a:ext>
            </a:extLst>
          </p:cNvPr>
          <p:cNvPicPr>
            <a:picLocks noChangeAspect="1"/>
          </p:cNvPicPr>
          <p:nvPr/>
        </p:nvPicPr>
        <p:blipFill>
          <a:blip r:embed="rId5"/>
          <a:stretch>
            <a:fillRect/>
          </a:stretch>
        </p:blipFill>
        <p:spPr>
          <a:xfrm>
            <a:off x="4543689" y="97102"/>
            <a:ext cx="4320911" cy="3086365"/>
          </a:xfrm>
          <a:prstGeom prst="rect">
            <a:avLst/>
          </a:prstGeom>
        </p:spPr>
      </p:pic>
      <p:sp>
        <p:nvSpPr>
          <p:cNvPr id="10" name="TextBox 9">
            <a:extLst>
              <a:ext uri="{FF2B5EF4-FFF2-40B4-BE49-F238E27FC236}">
                <a16:creationId xmlns:a16="http://schemas.microsoft.com/office/drawing/2014/main" id="{7A1C339C-F7D2-4292-A128-384107F9F604}"/>
              </a:ext>
            </a:extLst>
          </p:cNvPr>
          <p:cNvSpPr txBox="1"/>
          <p:nvPr/>
        </p:nvSpPr>
        <p:spPr>
          <a:xfrm>
            <a:off x="4978400" y="2465679"/>
            <a:ext cx="1544205" cy="369332"/>
          </a:xfrm>
          <a:prstGeom prst="rect">
            <a:avLst/>
          </a:prstGeom>
          <a:noFill/>
        </p:spPr>
        <p:txBody>
          <a:bodyPr wrap="none" rtlCol="0">
            <a:spAutoFit/>
          </a:bodyPr>
          <a:lstStyle/>
          <a:p>
            <a:r>
              <a:rPr lang="en-US" b="1" dirty="0"/>
              <a:t>PRECISION AG</a:t>
            </a:r>
          </a:p>
        </p:txBody>
      </p:sp>
      <p:sp>
        <p:nvSpPr>
          <p:cNvPr id="11" name="TextBox 10">
            <a:extLst>
              <a:ext uri="{FF2B5EF4-FFF2-40B4-BE49-F238E27FC236}">
                <a16:creationId xmlns:a16="http://schemas.microsoft.com/office/drawing/2014/main" id="{109AF40A-501B-4087-B6A3-429E7597A873}"/>
              </a:ext>
            </a:extLst>
          </p:cNvPr>
          <p:cNvSpPr txBox="1"/>
          <p:nvPr/>
        </p:nvSpPr>
        <p:spPr>
          <a:xfrm>
            <a:off x="5390032" y="5252535"/>
            <a:ext cx="2333652" cy="369332"/>
          </a:xfrm>
          <a:prstGeom prst="rect">
            <a:avLst/>
          </a:prstGeom>
          <a:noFill/>
        </p:spPr>
        <p:txBody>
          <a:bodyPr wrap="none" rtlCol="0">
            <a:spAutoFit/>
          </a:bodyPr>
          <a:lstStyle/>
          <a:p>
            <a:r>
              <a:rPr lang="en-US" b="1" dirty="0"/>
              <a:t>PRESCRIBED BURNING</a:t>
            </a:r>
          </a:p>
        </p:txBody>
      </p:sp>
      <p:sp>
        <p:nvSpPr>
          <p:cNvPr id="12" name="TextBox 11">
            <a:extLst>
              <a:ext uri="{FF2B5EF4-FFF2-40B4-BE49-F238E27FC236}">
                <a16:creationId xmlns:a16="http://schemas.microsoft.com/office/drawing/2014/main" id="{C179F47E-AB8A-48ED-96BD-31B958EA4B6A}"/>
              </a:ext>
            </a:extLst>
          </p:cNvPr>
          <p:cNvSpPr txBox="1"/>
          <p:nvPr/>
        </p:nvSpPr>
        <p:spPr>
          <a:xfrm>
            <a:off x="1144822" y="5621867"/>
            <a:ext cx="2373150" cy="369332"/>
          </a:xfrm>
          <a:prstGeom prst="rect">
            <a:avLst/>
          </a:prstGeom>
          <a:noFill/>
        </p:spPr>
        <p:txBody>
          <a:bodyPr wrap="none" rtlCol="0">
            <a:spAutoFit/>
          </a:bodyPr>
          <a:lstStyle/>
          <a:p>
            <a:r>
              <a:rPr lang="en-US" b="1" dirty="0"/>
              <a:t>BRUSH MANAGEMENT</a:t>
            </a:r>
          </a:p>
        </p:txBody>
      </p:sp>
    </p:spTree>
    <p:extLst>
      <p:ext uri="{BB962C8B-B14F-4D97-AF65-F5344CB8AC3E}">
        <p14:creationId xmlns:p14="http://schemas.microsoft.com/office/powerpoint/2010/main" val="138567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F0963937-C0AC-45C6-BFCA-C5B4D5F8490D}"/>
              </a:ext>
            </a:extLst>
          </p:cNvPr>
          <p:cNvPicPr>
            <a:picLocks noChangeAspect="1"/>
          </p:cNvPicPr>
          <p:nvPr/>
        </p:nvPicPr>
        <p:blipFill>
          <a:blip r:embed="rId3"/>
          <a:stretch>
            <a:fillRect/>
          </a:stretch>
        </p:blipFill>
        <p:spPr>
          <a:xfrm>
            <a:off x="216026" y="1226022"/>
            <a:ext cx="7759573" cy="5022378"/>
          </a:xfrm>
          <a:prstGeom prst="rect">
            <a:avLst/>
          </a:prstGeom>
        </p:spPr>
      </p:pic>
      <p:sp>
        <p:nvSpPr>
          <p:cNvPr id="2" name="Title 1">
            <a:extLst>
              <a:ext uri="{FF2B5EF4-FFF2-40B4-BE49-F238E27FC236}">
                <a16:creationId xmlns:a16="http://schemas.microsoft.com/office/drawing/2014/main" id="{A16F6499-C3F3-46FA-A9CB-6EDD3BC75170}"/>
              </a:ext>
            </a:extLst>
          </p:cNvPr>
          <p:cNvSpPr>
            <a:spLocks noGrp="1"/>
          </p:cNvSpPr>
          <p:nvPr>
            <p:ph type="title"/>
          </p:nvPr>
        </p:nvSpPr>
        <p:spPr>
          <a:xfrm>
            <a:off x="128587" y="808038"/>
            <a:ext cx="9235546" cy="770731"/>
          </a:xfrm>
        </p:spPr>
        <p:txBody>
          <a:bodyPr/>
          <a:lstStyle/>
          <a:p>
            <a:r>
              <a:rPr lang="en-US" dirty="0"/>
              <a:t>Restoration of Native Grasslands</a:t>
            </a:r>
          </a:p>
        </p:txBody>
      </p:sp>
      <p:sp>
        <p:nvSpPr>
          <p:cNvPr id="5" name="Sun 4">
            <a:extLst>
              <a:ext uri="{FF2B5EF4-FFF2-40B4-BE49-F238E27FC236}">
                <a16:creationId xmlns:a16="http://schemas.microsoft.com/office/drawing/2014/main" id="{68F3F292-09D0-44E6-A685-7EB8CEC6A2E6}"/>
              </a:ext>
            </a:extLst>
          </p:cNvPr>
          <p:cNvSpPr/>
          <p:nvPr/>
        </p:nvSpPr>
        <p:spPr>
          <a:xfrm>
            <a:off x="3369732" y="4727811"/>
            <a:ext cx="778933" cy="602778"/>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370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0B094784534944B0F8B15E7EAC3A13" ma:contentTypeVersion="2" ma:contentTypeDescription="Create a new document." ma:contentTypeScope="" ma:versionID="0f3673a6579748ca84a88153d1edb1cf">
  <xsd:schema xmlns:xsd="http://www.w3.org/2001/XMLSchema" xmlns:xs="http://www.w3.org/2001/XMLSchema" xmlns:p="http://schemas.microsoft.com/office/2006/metadata/properties" xmlns:ns2="c17ca4a2-6390-4cb0-bb09-1210258d5dd3" targetNamespace="http://schemas.microsoft.com/office/2006/metadata/properties" ma:root="true" ma:fieldsID="1128fd058696cb0753ce02537333924a" ns2:_="">
    <xsd:import namespace="c17ca4a2-6390-4cb0-bb09-1210258d5d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ca4a2-6390-4cb0-bb09-1210258d5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697CF9-1570-4EBE-A8A6-ECB65B45BCFA}">
  <ds:schemaRefs>
    <ds:schemaRef ds:uri="http://schemas.microsoft.com/sharepoint/v3/contenttype/forms"/>
  </ds:schemaRefs>
</ds:datastoreItem>
</file>

<file path=customXml/itemProps2.xml><?xml version="1.0" encoding="utf-8"?>
<ds:datastoreItem xmlns:ds="http://schemas.openxmlformats.org/officeDocument/2006/customXml" ds:itemID="{7B055698-CA19-4F9C-9027-C86041EC6B72}">
  <ds:schemaRefs>
    <ds:schemaRef ds:uri="http://schemas.microsoft.com/office/infopath/2007/PartnerControls"/>
    <ds:schemaRef ds:uri="c17ca4a2-6390-4cb0-bb09-1210258d5dd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4963322B-A010-43AB-B6C9-0AE3AA02C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ca4a2-6390-4cb0-bb09-1210258d5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8063</TotalTime>
  <Words>662</Words>
  <Application>Microsoft Office PowerPoint</Application>
  <PresentationFormat>On-screen Show (4:3)</PresentationFormat>
  <Paragraphs>111</Paragraphs>
  <Slides>22</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Abadi</vt:lpstr>
      <vt:lpstr>Aharoni</vt:lpstr>
      <vt:lpstr>Arial</vt:lpstr>
      <vt:lpstr>Calibri</vt:lpstr>
      <vt:lpstr>Calibri Light</vt:lpstr>
      <vt:lpstr>Open Sans Extrabold</vt:lpstr>
      <vt:lpstr>Office Theme</vt:lpstr>
      <vt:lpstr>Custom Design</vt:lpstr>
      <vt:lpstr>1_Custom Design</vt:lpstr>
      <vt:lpstr>Northern Bobwhite, Grasslands &amp; Savannas Framework</vt:lpstr>
      <vt:lpstr>WLFW-NOBO truly “bottom-up!”</vt:lpstr>
      <vt:lpstr>Why Northern bobwhite? </vt:lpstr>
      <vt:lpstr>NB- 300-21-14 LTP (Feb 2021)</vt:lpstr>
      <vt:lpstr>FRAMEWORK STATES</vt:lpstr>
      <vt:lpstr>States &amp; Local Partners ID’d</vt:lpstr>
      <vt:lpstr>States set 5-YR Goals: 7M acres</vt:lpstr>
      <vt:lpstr>TARGETED CPs</vt:lpstr>
      <vt:lpstr>Restoration of Native Grasslands</vt:lpstr>
      <vt:lpstr>PowerPoint Presentation</vt:lpstr>
      <vt:lpstr>NEW:  OUTCOMES ANTICIPATED</vt:lpstr>
      <vt:lpstr>OUTCOMES ANTICIPATED</vt:lpstr>
      <vt:lpstr>OUTCOMES ANTICIPATED</vt:lpstr>
      <vt:lpstr>OUTCOMES ANTICIPATED</vt:lpstr>
      <vt:lpstr>Multi-Species/Landscape Approach</vt:lpstr>
      <vt:lpstr>NEEDS ASSESSMENT 2021</vt:lpstr>
      <vt:lpstr>NEEDS ASSESSMENT</vt:lpstr>
      <vt:lpstr>NEEDS ASSESSMENT</vt:lpstr>
      <vt:lpstr>NEEDS ASSESSMENT</vt:lpstr>
      <vt:lpstr>NEEDS ASSESSMENT  Staffing Needs: 222</vt:lpstr>
      <vt:lpstr>DISCUSSION</vt:lpstr>
      <vt:lpstr>Range-wide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Connelly, Janet - FPAC-BC, Washington, DC</dc:creator>
  <cp:lastModifiedBy>Costanzo, Bridgett - NRCS, Richmond, VA</cp:lastModifiedBy>
  <cp:revision>121</cp:revision>
  <dcterms:created xsi:type="dcterms:W3CDTF">2019-04-23T15:10:02Z</dcterms:created>
  <dcterms:modified xsi:type="dcterms:W3CDTF">2022-03-07T21:23:00Z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0x010100660B094784534944B0F8B15E7EAC3A13</vt:lpwstr>
  </property>
</Properties>
</file>